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725" r:id="rId3"/>
    <p:sldMasterId id="2147483765" r:id="rId4"/>
    <p:sldMasterId id="2147484100" r:id="rId5"/>
  </p:sldMasterIdLst>
  <p:notesMasterIdLst>
    <p:notesMasterId r:id="rId84"/>
  </p:notesMasterIdLst>
  <p:sldIdLst>
    <p:sldId id="484" r:id="rId6"/>
    <p:sldId id="569" r:id="rId7"/>
    <p:sldId id="263" r:id="rId8"/>
    <p:sldId id="1029" r:id="rId9"/>
    <p:sldId id="952" r:id="rId10"/>
    <p:sldId id="962" r:id="rId11"/>
    <p:sldId id="955" r:id="rId12"/>
    <p:sldId id="959" r:id="rId13"/>
    <p:sldId id="1030" r:id="rId14"/>
    <p:sldId id="1035" r:id="rId15"/>
    <p:sldId id="1031" r:id="rId16"/>
    <p:sldId id="1036" r:id="rId17"/>
    <p:sldId id="956" r:id="rId18"/>
    <p:sldId id="958" r:id="rId19"/>
    <p:sldId id="1025" r:id="rId20"/>
    <p:sldId id="1032" r:id="rId21"/>
    <p:sldId id="1022" r:id="rId22"/>
    <p:sldId id="1038" r:id="rId23"/>
    <p:sldId id="1033" r:id="rId24"/>
    <p:sldId id="1047" r:id="rId25"/>
    <p:sldId id="1048" r:id="rId26"/>
    <p:sldId id="1049" r:id="rId27"/>
    <p:sldId id="1041" r:id="rId28"/>
    <p:sldId id="1042" r:id="rId29"/>
    <p:sldId id="1052" r:id="rId30"/>
    <p:sldId id="1053" r:id="rId31"/>
    <p:sldId id="1054" r:id="rId32"/>
    <p:sldId id="1055" r:id="rId33"/>
    <p:sldId id="1034" r:id="rId34"/>
    <p:sldId id="1056" r:id="rId35"/>
    <p:sldId id="1066" r:id="rId36"/>
    <p:sldId id="1069" r:id="rId37"/>
    <p:sldId id="1068" r:id="rId38"/>
    <p:sldId id="1076" r:id="rId39"/>
    <p:sldId id="1065" r:id="rId40"/>
    <p:sldId id="1082" r:id="rId41"/>
    <p:sldId id="1083" r:id="rId42"/>
    <p:sldId id="1084" r:id="rId43"/>
    <p:sldId id="1085" r:id="rId44"/>
    <p:sldId id="1086" r:id="rId45"/>
    <p:sldId id="1087" r:id="rId46"/>
    <p:sldId id="1090" r:id="rId47"/>
    <p:sldId id="1091" r:id="rId48"/>
    <p:sldId id="1098" r:id="rId49"/>
    <p:sldId id="1105" r:id="rId50"/>
    <p:sldId id="1107" r:id="rId51"/>
    <p:sldId id="1108" r:id="rId52"/>
    <p:sldId id="1109" r:id="rId53"/>
    <p:sldId id="1110" r:id="rId54"/>
    <p:sldId id="1112" r:id="rId55"/>
    <p:sldId id="1113" r:id="rId56"/>
    <p:sldId id="1114" r:id="rId57"/>
    <p:sldId id="1124" r:id="rId58"/>
    <p:sldId id="1125" r:id="rId59"/>
    <p:sldId id="1007" r:id="rId60"/>
    <p:sldId id="1008" r:id="rId61"/>
    <p:sldId id="1127" r:id="rId62"/>
    <p:sldId id="1126" r:id="rId63"/>
    <p:sldId id="1128" r:id="rId64"/>
    <p:sldId id="1147" r:id="rId65"/>
    <p:sldId id="1149" r:id="rId66"/>
    <p:sldId id="1150" r:id="rId67"/>
    <p:sldId id="1151" r:id="rId68"/>
    <p:sldId id="1152" r:id="rId69"/>
    <p:sldId id="1153" r:id="rId70"/>
    <p:sldId id="1154" r:id="rId71"/>
    <p:sldId id="1157" r:id="rId72"/>
    <p:sldId id="1156" r:id="rId73"/>
    <p:sldId id="1158" r:id="rId74"/>
    <p:sldId id="1159" r:id="rId75"/>
    <p:sldId id="1160" r:id="rId76"/>
    <p:sldId id="1161" r:id="rId77"/>
    <p:sldId id="1162" r:id="rId78"/>
    <p:sldId id="1163" r:id="rId79"/>
    <p:sldId id="1164" r:id="rId80"/>
    <p:sldId id="1165" r:id="rId81"/>
    <p:sldId id="1155" r:id="rId82"/>
    <p:sldId id="1166"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BB98"/>
    <a:srgbClr val="B49E83"/>
    <a:srgbClr val="000000"/>
    <a:srgbClr val="DDC771"/>
    <a:srgbClr val="D3BD6A"/>
    <a:srgbClr val="BEEAB7"/>
    <a:srgbClr val="EAF8EC"/>
    <a:srgbClr val="E6AE8E"/>
    <a:srgbClr val="88636A"/>
    <a:srgbClr val="DDE9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010" autoAdjust="0"/>
  </p:normalViewPr>
  <p:slideViewPr>
    <p:cSldViewPr snapToGrid="0">
      <p:cViewPr varScale="1">
        <p:scale>
          <a:sx n="59" d="100"/>
          <a:sy n="59" d="100"/>
        </p:scale>
        <p:origin x="1452" y="52"/>
      </p:cViewPr>
      <p:guideLst>
        <p:guide orient="horz" pos="2160"/>
        <p:guide pos="2880"/>
      </p:guideLst>
    </p:cSldViewPr>
  </p:slideViewPr>
  <p:outlineViewPr>
    <p:cViewPr>
      <p:scale>
        <a:sx n="33" d="100"/>
        <a:sy n="33" d="100"/>
      </p:scale>
      <p:origin x="0" y="34956"/>
    </p:cViewPr>
  </p:outlineViewPr>
  <p:notesTextViewPr>
    <p:cViewPr>
      <p:scale>
        <a:sx n="100" d="100"/>
        <a:sy n="100" d="100"/>
      </p:scale>
      <p:origin x="0" y="0"/>
    </p:cViewPr>
  </p:notesTextViewPr>
  <p:sorterViewPr>
    <p:cViewPr>
      <p:scale>
        <a:sx n="66" d="100"/>
        <a:sy n="66" d="100"/>
      </p:scale>
      <p:origin x="0" y="-10328"/>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notesMaster" Target="notesMasters/notesMaster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image" Target="../media/image8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2.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image" Target="../media/image9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8.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FA20B5-CC4A-4819-ABAB-36DC32E7B7E2}" type="datetimeFigureOut">
              <a:rPr lang="en-US" smtClean="0"/>
              <a:pPr/>
              <a:t>11/11/2018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50DBC1-A129-43A1-A5FE-149FEDC0CECE}" type="slidenum">
              <a:rPr lang="en-US" smtClean="0"/>
              <a:pPr/>
              <a:t>‹nº›</a:t>
            </a:fld>
            <a:endParaRPr lang="en-US"/>
          </a:p>
        </p:txBody>
      </p:sp>
    </p:spTree>
    <p:extLst>
      <p:ext uri="{BB962C8B-B14F-4D97-AF65-F5344CB8AC3E}">
        <p14:creationId xmlns:p14="http://schemas.microsoft.com/office/powerpoint/2010/main" val="3781532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170165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348270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362656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578411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224142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618038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4121852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790904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214418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126349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718587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496060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923714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603544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006348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227113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518133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622294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148884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1752023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589947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4068292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B22969-236D-46FF-AE5D-43663CD686FF}" type="slidenum">
              <a:rPr lang="en-US">
                <a:solidFill>
                  <a:prstClr val="black"/>
                </a:solidFill>
              </a:rPr>
              <a:pPr/>
              <a:t>3</a:t>
            </a:fld>
            <a:endParaRPr lang="en-US">
              <a:solidFill>
                <a:prstClr val="black"/>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60993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1721154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9735370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5919351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7204435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9177483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051099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0782446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33792108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1553913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3237439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9256892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5168460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9566141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32232303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9525503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3372875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4416759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87610E63-E54B-44C8-A15D-186FC82BA353}" type="slidenum">
              <a:rPr lang="en-US">
                <a:solidFill>
                  <a:prstClr val="black"/>
                </a:solidFill>
              </a:rPr>
              <a:pPr/>
              <a:t>55</a:t>
            </a:fld>
            <a:endParaRPr lang="en-US">
              <a:solidFill>
                <a:prstClr val="black"/>
              </a:solidFill>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5899296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7BA690B6-2132-451F-9408-3A3B462069C3}" type="slidenum">
              <a:rPr lang="en-US">
                <a:solidFill>
                  <a:prstClr val="black"/>
                </a:solidFill>
              </a:rPr>
              <a:pPr/>
              <a:t>56</a:t>
            </a:fld>
            <a:endParaRPr lang="en-US">
              <a:solidFill>
                <a:prstClr val="black"/>
              </a:solidFill>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747010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24275818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4069999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AE23D130-4A78-47E8-89DD-506EF9302F30}" type="slidenum">
              <a:rPr lang="en-US">
                <a:solidFill>
                  <a:prstClr val="black"/>
                </a:solidFill>
              </a:rPr>
              <a:pPr/>
              <a:t>8</a:t>
            </a:fld>
            <a:endParaRPr lang="en-US">
              <a:solidFill>
                <a:prstClr val="black"/>
              </a:solidFill>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8588184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19259710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15690563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19627278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32019621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19034601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7818039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42400341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33659084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23857682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3282907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181113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39287627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36684836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16949866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Tapeats</a:t>
            </a:r>
            <a:r>
              <a:rPr lang="en-US" dirty="0" smtClean="0"/>
              <a:t> Sandstone of the Grand Canyon</a:t>
            </a:r>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16788035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24938210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40977734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2067526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18732543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29200098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3055882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618056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527643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5217108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286000"/>
            <a:ext cx="7772400" cy="1143000"/>
          </a:xfrm>
        </p:spPr>
        <p:txBody>
          <a:bodyPr/>
          <a:lstStyle>
            <a:lvl1pPr>
              <a:defRPr/>
            </a:lvl1pPr>
          </a:lstStyle>
          <a:p>
            <a:r>
              <a:rPr lang="en-US" smtClean="0"/>
              <a:t>Click to edit Master title style</a:t>
            </a:r>
            <a:endParaRPr lang="en-US"/>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sz="3600"/>
            </a:lvl1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Impress BT" pitchFamily="66" charset="0"/>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p:txBody>
          <a:bodyPr/>
          <a:lstStyle>
            <a:lvl1pPr>
              <a:defRPr>
                <a:latin typeface="Impress BT" pitchFamily="66" charset="0"/>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p:txBody>
          <a:bodyPr/>
          <a:lstStyle>
            <a:lvl1pPr>
              <a:defRPr>
                <a:latin typeface="Impress BT" pitchFamily="66" charset="0"/>
              </a:defRPr>
            </a:lvl1pPr>
          </a:lstStyle>
          <a:p>
            <a:pPr>
              <a:defRPr/>
            </a:pPr>
            <a:fld id="{391357EB-D591-4903-B227-5DE7A5222FBA}" type="slidenum">
              <a:rPr lang="en-US" smtClean="0">
                <a:solidFill>
                  <a:srgbClr val="663300"/>
                </a:solidFill>
              </a:rPr>
              <a:pPr>
                <a:defRPr/>
              </a:pPr>
              <a:t>‹nº›</a:t>
            </a:fld>
            <a:endParaRPr lang="en-US">
              <a:solidFill>
                <a:srgbClr val="6633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BC2A1F-9DB9-4EBB-8A63-08DE84AA26B1}" type="slidenum">
              <a:rPr lang="en-US" smtClean="0">
                <a:solidFill>
                  <a:srgbClr val="663300"/>
                </a:solidFill>
              </a:rPr>
              <a:pPr>
                <a:defRPr/>
              </a:pPr>
              <a:t>‹nº›</a:t>
            </a:fld>
            <a:endParaRPr lang="en-US">
              <a:solidFill>
                <a:srgbClr val="6633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7BDED-9D8E-4E53-A879-25D5A5E2109A}" type="slidenum">
              <a:rPr lang="en-US" smtClean="0">
                <a:solidFill>
                  <a:srgbClr val="663300"/>
                </a:solidFill>
              </a:rPr>
              <a:pPr>
                <a:defRPr/>
              </a:pPr>
              <a:t>‹nº›</a:t>
            </a:fld>
            <a:endParaRPr lang="en-US">
              <a:solidFill>
                <a:srgbClr val="6633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286000"/>
            <a:ext cx="7772400" cy="1143000"/>
          </a:xfrm>
        </p:spPr>
        <p:txBody>
          <a:bodyPr/>
          <a:lstStyle>
            <a:lvl1pPr>
              <a:defRPr/>
            </a:lvl1pPr>
          </a:lstStyle>
          <a:p>
            <a:r>
              <a:rPr lang="en-US" smtClean="0"/>
              <a:t>Click to edit Master title style</a:t>
            </a:r>
            <a:endParaRPr lang="en-US"/>
          </a:p>
        </p:txBody>
      </p:sp>
      <p:sp>
        <p:nvSpPr>
          <p:cNvPr id="2051" name="Rectangle 3"/>
          <p:cNvSpPr>
            <a:spLocks noGrp="1" noChangeArrowheads="1"/>
          </p:cNvSpPr>
          <p:nvPr>
            <p:ph type="subTitle" idx="1"/>
          </p:nvPr>
        </p:nvSpPr>
        <p:spPr>
          <a:xfrm>
            <a:off x="1371600" y="3886200"/>
            <a:ext cx="6400800" cy="1752600"/>
          </a:xfrm>
        </p:spPr>
        <p:txBody>
          <a:bodyPr/>
          <a:lstStyle>
            <a:lvl1pPr marL="0" indent="0" algn="ctr">
              <a:buFontTx/>
              <a:buNone/>
              <a:defRPr sz="3600"/>
            </a:lvl1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AAEFEA6-595C-41DB-A875-59D644E3969A}" type="slidenum">
              <a:rPr lang="en-US">
                <a:solidFill>
                  <a:srgbClr val="663300"/>
                </a:solidFill>
              </a:rPr>
              <a:pPr>
                <a:defRPr/>
              </a:pPr>
              <a:t>‹nº›</a:t>
            </a:fld>
            <a:endParaRPr lang="en-US">
              <a:solidFill>
                <a:srgbClr val="6633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D25248-63F1-4BE8-A60B-798FB5632D0F}" type="slidenum">
              <a:rPr lang="en-US">
                <a:solidFill>
                  <a:srgbClr val="663300"/>
                </a:solidFill>
              </a:rPr>
              <a:pPr>
                <a:defRPr/>
              </a:pPr>
              <a:t>‹nº›</a:t>
            </a:fld>
            <a:endParaRPr lang="en-US">
              <a:solidFill>
                <a:srgbClr val="6633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542AE1-472C-43DD-8623-5692867232B7}" type="slidenum">
              <a:rPr lang="en-US">
                <a:solidFill>
                  <a:srgbClr val="663300"/>
                </a:solidFill>
              </a:rPr>
              <a:pPr>
                <a:defRPr/>
              </a:pPr>
              <a:t>‹nº›</a:t>
            </a:fld>
            <a:endParaRPr lang="en-US">
              <a:solidFill>
                <a:srgbClr val="6633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260DF-AF90-4377-92E9-12E5CFBDB3DC}" type="slidenum">
              <a:rPr lang="en-US">
                <a:solidFill>
                  <a:srgbClr val="663300"/>
                </a:solidFill>
              </a:rPr>
              <a:pPr>
                <a:defRPr/>
              </a:pPr>
              <a:t>‹nº›</a:t>
            </a:fld>
            <a:endParaRPr lang="en-US">
              <a:solidFill>
                <a:srgbClr val="6633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2994B78-A3AC-4BF5-A57D-2002B1947851}" type="slidenum">
              <a:rPr lang="en-US">
                <a:solidFill>
                  <a:srgbClr val="663300"/>
                </a:solidFill>
              </a:rPr>
              <a:pPr>
                <a:defRPr/>
              </a:pPr>
              <a:t>‹nº›</a:t>
            </a:fld>
            <a:endParaRPr lang="en-US">
              <a:solidFill>
                <a:srgbClr val="6633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C5568B-B10B-4661-B234-DD836FD4D422}" type="slidenum">
              <a:rPr lang="en-US">
                <a:solidFill>
                  <a:srgbClr val="663300"/>
                </a:solidFill>
              </a:rPr>
              <a:pPr>
                <a:defRPr/>
              </a:pPr>
              <a:t>‹nº›</a:t>
            </a:fld>
            <a:endParaRPr lang="en-US">
              <a:solidFill>
                <a:srgbClr val="6633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EE85E0F-CF45-4197-A2F4-BE07494048D6}" type="slidenum">
              <a:rPr lang="en-US">
                <a:solidFill>
                  <a:srgbClr val="663300"/>
                </a:solidFill>
              </a:rPr>
              <a:pPr>
                <a:defRPr/>
              </a:pPr>
              <a:t>‹nº›</a:t>
            </a:fld>
            <a:endParaRPr lang="en-US">
              <a:solidFill>
                <a:srgbClr val="6633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B61C47-34C7-4F42-829D-00FC5180AED1}" type="slidenum">
              <a:rPr lang="en-US">
                <a:solidFill>
                  <a:srgbClr val="663300"/>
                </a:solidFill>
              </a:rPr>
              <a:pPr>
                <a:defRPr/>
              </a:pPr>
              <a:t>‹nº›</a:t>
            </a:fld>
            <a:endParaRPr lang="en-US">
              <a:solidFill>
                <a:srgbClr val="6633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911980-6A66-4AF6-9F67-1985CF5B315D}" type="slidenum">
              <a:rPr lang="en-US" smtClean="0">
                <a:solidFill>
                  <a:srgbClr val="663300"/>
                </a:solidFill>
              </a:rPr>
              <a:pPr>
                <a:defRPr/>
              </a:pPr>
              <a:t>‹nº›</a:t>
            </a:fld>
            <a:endParaRPr lang="en-US">
              <a:solidFill>
                <a:srgbClr val="66330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FFE723-48CA-4897-99E6-BA92B4213A36}" type="slidenum">
              <a:rPr lang="en-US">
                <a:solidFill>
                  <a:srgbClr val="663300"/>
                </a:solidFill>
              </a:rPr>
              <a:pPr>
                <a:defRPr/>
              </a:pPr>
              <a:t>‹nº›</a:t>
            </a:fld>
            <a:endParaRPr lang="en-US">
              <a:solidFill>
                <a:srgbClr val="6633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771E68-B9A7-41F3-962E-09ED39F0BC65}" type="slidenum">
              <a:rPr lang="en-US">
                <a:solidFill>
                  <a:srgbClr val="663300"/>
                </a:solidFill>
              </a:rPr>
              <a:pPr>
                <a:defRPr/>
              </a:pPr>
              <a:t>‹nº›</a:t>
            </a:fld>
            <a:endParaRPr lang="en-US">
              <a:solidFill>
                <a:srgbClr val="6633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3622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13DEBF-8890-4C1D-9E2E-99B339F5161F}" type="slidenum">
              <a:rPr lang="en-US">
                <a:solidFill>
                  <a:srgbClr val="663300"/>
                </a:solidFill>
              </a:rPr>
              <a:pPr>
                <a:defRPr/>
              </a:pPr>
              <a:t>‹nº›</a:t>
            </a:fld>
            <a:endParaRPr lang="en-US">
              <a:solidFill>
                <a:srgbClr val="6633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362200" y="609600"/>
            <a:ext cx="60960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362200" y="1981200"/>
            <a:ext cx="2971800" cy="41148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5486400" y="1981200"/>
            <a:ext cx="2971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A97851-DFB9-403A-B46E-6DB59883CC68}" type="slidenum">
              <a:rPr lang="en-US">
                <a:solidFill>
                  <a:srgbClr val="663300"/>
                </a:solidFill>
              </a:rPr>
              <a:pPr>
                <a:defRPr/>
              </a:pPr>
              <a:t>‹nº›</a:t>
            </a:fld>
            <a:endParaRPr lang="en-US">
              <a:solidFill>
                <a:srgbClr val="6633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4B18BD0-2214-496A-BB7B-CB899A1863A0}"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F7022F0-B4D5-4461-9A36-CD53CDFB2DBE}"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7C7A85-05DD-4D02-B855-923CF370F36A}"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B50FE28-C351-46DA-A4E2-0EC78D1726D2}"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B815C39-823D-4606-A77D-36D1FAADFA37}"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C4D2538-4245-49C0-9500-5000547669D4}"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8DC786-8761-49A1-82B8-C95C09998A4B}" type="slidenum">
              <a:rPr lang="en-US" smtClean="0">
                <a:solidFill>
                  <a:srgbClr val="663300"/>
                </a:solidFill>
              </a:rPr>
              <a:pPr>
                <a:defRPr/>
              </a:pPr>
              <a:t>‹nº›</a:t>
            </a:fld>
            <a:endParaRPr lang="en-US">
              <a:solidFill>
                <a:srgbClr val="663300"/>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236B73D-A74A-45CB-B99D-F97835DDA4DC}"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1497C5B-A617-48C8-AC96-B447B75D92F2}"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207F62D-4D84-46F7-9B49-86E9BFAB8BAE}"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64BE441-9CE0-4703-9617-FF188076C0EA}"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127CE85-91CF-459A-B6E5-0C584850E6A2}"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08623050-BDD9-47AC-A45B-3EAEBA2BC5E3}" type="slidenum">
              <a:rPr lang="en-US">
                <a:solidFill>
                  <a:srgbClr val="000000"/>
                </a:solidFill>
              </a:rPr>
              <a:pPr/>
              <a:t>‹nº›</a:t>
            </a:fld>
            <a:endParaRPr lang="en-US">
              <a:solidFill>
                <a:srgbClr val="000000"/>
              </a:solidFill>
            </a:endParaRPr>
          </a:p>
        </p:txBody>
      </p:sp>
    </p:spTree>
    <p:extLst>
      <p:ext uri="{BB962C8B-B14F-4D97-AF65-F5344CB8AC3E}">
        <p14:creationId xmlns:p14="http://schemas.microsoft.com/office/powerpoint/2010/main" val="753103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B3BC110-4360-414C-AABB-6B6304574270}"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30ADF-6AA4-45A7-AB02-161CA0EF86BA}"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AD7482B-5F11-4BCA-8294-6B989C08EB0A}"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64BFB76-03D8-4A36-8D3F-C19579EDD398}"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A0E96E-A195-483D-9776-102DC2DDC500}" type="slidenum">
              <a:rPr lang="en-US" smtClean="0">
                <a:solidFill>
                  <a:srgbClr val="663300"/>
                </a:solidFill>
              </a:rPr>
              <a:pPr>
                <a:defRPr/>
              </a:pPr>
              <a:t>‹nº›</a:t>
            </a:fld>
            <a:endParaRPr lang="en-US">
              <a:solidFill>
                <a:srgbClr val="663300"/>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1CE6B22-3A56-4E7B-A95E-81604CBFD414}"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C196F28-1BDA-48B1-832A-BF4A9BDC0DB7}"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20FD462-F133-4CD1-9819-4D7E1F64ED7F}"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304311-08C6-4339-8362-2A98D950D320}"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F6BB125-5E70-4CA5-8EFC-B395458B94AF}"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AE51EBD-1A5C-40B9-8FD4-4216020D8923}"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94DD3D2-CC86-411A-9148-790A2035611B}"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08623050-BDD9-47AC-A45B-3EAEBA2BC5E3}"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07ACF5F5-7AD4-4AED-908A-97453EEE637F}"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62FF29B-72D4-4ECE-97A6-3066CF9DADCE}" type="slidenum">
              <a:rPr lang="en-US" altLang="pt-BR">
                <a:solidFill>
                  <a:srgbClr val="000000"/>
                </a:solidFill>
              </a:rPr>
              <a:pPr/>
              <a:t>‹nº›</a:t>
            </a:fld>
            <a:endParaRPr lang="en-US" altLang="pt-BR">
              <a:solidFill>
                <a:srgbClr val="000000"/>
              </a:solidFill>
            </a:endParaRPr>
          </a:p>
        </p:txBody>
      </p:sp>
    </p:spTree>
    <p:extLst>
      <p:ext uri="{BB962C8B-B14F-4D97-AF65-F5344CB8AC3E}">
        <p14:creationId xmlns:p14="http://schemas.microsoft.com/office/powerpoint/2010/main" val="26299945"/>
      </p:ext>
    </p:extLst>
  </p:cSld>
  <p:clrMapOvr>
    <a:masterClrMapping/>
  </p:clrMapOvr>
  <p:transition spd="med">
    <p:blinds/>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ED2458-A888-475B-8AC1-098F19470ED8}" type="slidenum">
              <a:rPr lang="en-US" smtClean="0">
                <a:solidFill>
                  <a:srgbClr val="663300"/>
                </a:solidFill>
              </a:rPr>
              <a:pPr>
                <a:defRPr/>
              </a:pPr>
              <a:t>‹nº›</a:t>
            </a:fld>
            <a:endParaRPr lang="en-US">
              <a:solidFill>
                <a:srgbClr val="663300"/>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A6260E7-0347-4BF4-A447-0263DF3DB68B}" type="slidenum">
              <a:rPr lang="en-US" altLang="pt-BR">
                <a:solidFill>
                  <a:srgbClr val="000000"/>
                </a:solidFill>
              </a:rPr>
              <a:pPr/>
              <a:t>‹nº›</a:t>
            </a:fld>
            <a:endParaRPr lang="en-US" altLang="pt-BR">
              <a:solidFill>
                <a:srgbClr val="000000"/>
              </a:solidFill>
            </a:endParaRPr>
          </a:p>
        </p:txBody>
      </p:sp>
    </p:spTree>
    <p:extLst>
      <p:ext uri="{BB962C8B-B14F-4D97-AF65-F5344CB8AC3E}">
        <p14:creationId xmlns:p14="http://schemas.microsoft.com/office/powerpoint/2010/main" val="686322664"/>
      </p:ext>
    </p:extLst>
  </p:cSld>
  <p:clrMapOvr>
    <a:masterClrMapping/>
  </p:clrMapOvr>
  <p:transition spd="med">
    <p:blinds/>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3049B13-1FF9-42C2-81EF-DF21DFD0783B}" type="slidenum">
              <a:rPr lang="en-US" altLang="pt-BR">
                <a:solidFill>
                  <a:srgbClr val="000000"/>
                </a:solidFill>
              </a:rPr>
              <a:pPr/>
              <a:t>‹nº›</a:t>
            </a:fld>
            <a:endParaRPr lang="en-US" altLang="pt-BR">
              <a:solidFill>
                <a:srgbClr val="000000"/>
              </a:solidFill>
            </a:endParaRPr>
          </a:p>
        </p:txBody>
      </p:sp>
    </p:spTree>
    <p:extLst>
      <p:ext uri="{BB962C8B-B14F-4D97-AF65-F5344CB8AC3E}">
        <p14:creationId xmlns:p14="http://schemas.microsoft.com/office/powerpoint/2010/main" val="567026360"/>
      </p:ext>
    </p:extLst>
  </p:cSld>
  <p:clrMapOvr>
    <a:masterClrMapping/>
  </p:clrMapOvr>
  <p:transition spd="med">
    <p:blinds/>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390E0E4-A00C-4674-9882-A4A6203E014F}" type="slidenum">
              <a:rPr lang="en-US" altLang="pt-BR">
                <a:solidFill>
                  <a:srgbClr val="000000"/>
                </a:solidFill>
              </a:rPr>
              <a:pPr/>
              <a:t>‹nº›</a:t>
            </a:fld>
            <a:endParaRPr lang="en-US" altLang="pt-BR">
              <a:solidFill>
                <a:srgbClr val="000000"/>
              </a:solidFill>
            </a:endParaRPr>
          </a:p>
        </p:txBody>
      </p:sp>
    </p:spTree>
    <p:extLst>
      <p:ext uri="{BB962C8B-B14F-4D97-AF65-F5344CB8AC3E}">
        <p14:creationId xmlns:p14="http://schemas.microsoft.com/office/powerpoint/2010/main" val="3469476976"/>
      </p:ext>
    </p:extLst>
  </p:cSld>
  <p:clrMapOvr>
    <a:masterClrMapping/>
  </p:clrMapOvr>
  <p:transition spd="med">
    <p:blinds/>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65E77B2-A95E-43AF-8741-33B7E440F4E0}" type="slidenum">
              <a:rPr lang="en-US" altLang="pt-BR">
                <a:solidFill>
                  <a:srgbClr val="000000"/>
                </a:solidFill>
              </a:rPr>
              <a:pPr/>
              <a:t>‹nº›</a:t>
            </a:fld>
            <a:endParaRPr lang="en-US" altLang="pt-BR">
              <a:solidFill>
                <a:srgbClr val="000000"/>
              </a:solidFill>
            </a:endParaRPr>
          </a:p>
        </p:txBody>
      </p:sp>
    </p:spTree>
    <p:extLst>
      <p:ext uri="{BB962C8B-B14F-4D97-AF65-F5344CB8AC3E}">
        <p14:creationId xmlns:p14="http://schemas.microsoft.com/office/powerpoint/2010/main" val="2220473070"/>
      </p:ext>
    </p:extLst>
  </p:cSld>
  <p:clrMapOvr>
    <a:masterClrMapping/>
  </p:clrMapOvr>
  <p:transition spd="med">
    <p:blinds/>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1698CAA-6009-4377-A5BB-C3992EB5DDFB}" type="slidenum">
              <a:rPr lang="en-US" altLang="pt-BR">
                <a:solidFill>
                  <a:srgbClr val="000000"/>
                </a:solidFill>
              </a:rPr>
              <a:pPr/>
              <a:t>‹nº›</a:t>
            </a:fld>
            <a:endParaRPr lang="en-US" altLang="pt-BR">
              <a:solidFill>
                <a:srgbClr val="000000"/>
              </a:solidFill>
            </a:endParaRPr>
          </a:p>
        </p:txBody>
      </p:sp>
    </p:spTree>
    <p:extLst>
      <p:ext uri="{BB962C8B-B14F-4D97-AF65-F5344CB8AC3E}">
        <p14:creationId xmlns:p14="http://schemas.microsoft.com/office/powerpoint/2010/main" val="2770152680"/>
      </p:ext>
    </p:extLst>
  </p:cSld>
  <p:clrMapOvr>
    <a:masterClrMapping/>
  </p:clrMapOvr>
  <p:transition spd="med">
    <p:blinds/>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9DA06A21-EA5B-4ACC-9F95-C919361CC82F}" type="slidenum">
              <a:rPr lang="en-US" altLang="pt-BR">
                <a:solidFill>
                  <a:srgbClr val="000000"/>
                </a:solidFill>
              </a:rPr>
              <a:pPr/>
              <a:t>‹nº›</a:t>
            </a:fld>
            <a:endParaRPr lang="en-US" altLang="pt-BR">
              <a:solidFill>
                <a:srgbClr val="000000"/>
              </a:solidFill>
            </a:endParaRPr>
          </a:p>
        </p:txBody>
      </p:sp>
    </p:spTree>
    <p:extLst>
      <p:ext uri="{BB962C8B-B14F-4D97-AF65-F5344CB8AC3E}">
        <p14:creationId xmlns:p14="http://schemas.microsoft.com/office/powerpoint/2010/main" val="3201427405"/>
      </p:ext>
    </p:extLst>
  </p:cSld>
  <p:clrMapOvr>
    <a:masterClrMapping/>
  </p:clrMapOvr>
  <p:transition spd="med">
    <p:blinds/>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6E92A6-3E87-4ABA-A3AD-73B96055EFF6}" type="slidenum">
              <a:rPr lang="en-US" altLang="pt-BR">
                <a:solidFill>
                  <a:srgbClr val="000000"/>
                </a:solidFill>
              </a:rPr>
              <a:pPr/>
              <a:t>‹nº›</a:t>
            </a:fld>
            <a:endParaRPr lang="en-US" altLang="pt-BR">
              <a:solidFill>
                <a:srgbClr val="000000"/>
              </a:solidFill>
            </a:endParaRPr>
          </a:p>
        </p:txBody>
      </p:sp>
    </p:spTree>
    <p:extLst>
      <p:ext uri="{BB962C8B-B14F-4D97-AF65-F5344CB8AC3E}">
        <p14:creationId xmlns:p14="http://schemas.microsoft.com/office/powerpoint/2010/main" val="4157527184"/>
      </p:ext>
    </p:extLst>
  </p:cSld>
  <p:clrMapOvr>
    <a:masterClrMapping/>
  </p:clrMapOvr>
  <p:transition spd="med">
    <p:blinds/>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5CC8BF-12C4-4348-A458-D64964545C2A}" type="slidenum">
              <a:rPr lang="en-US" altLang="pt-BR">
                <a:solidFill>
                  <a:srgbClr val="000000"/>
                </a:solidFill>
              </a:rPr>
              <a:pPr/>
              <a:t>‹nº›</a:t>
            </a:fld>
            <a:endParaRPr lang="en-US" altLang="pt-BR">
              <a:solidFill>
                <a:srgbClr val="000000"/>
              </a:solidFill>
            </a:endParaRPr>
          </a:p>
        </p:txBody>
      </p:sp>
    </p:spTree>
    <p:extLst>
      <p:ext uri="{BB962C8B-B14F-4D97-AF65-F5344CB8AC3E}">
        <p14:creationId xmlns:p14="http://schemas.microsoft.com/office/powerpoint/2010/main" val="3511726645"/>
      </p:ext>
    </p:extLst>
  </p:cSld>
  <p:clrMapOvr>
    <a:masterClrMapping/>
  </p:clrMapOvr>
  <p:transition spd="med">
    <p:blinds/>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59BA2A6-CD56-4814-9B32-86EB1859C4CD}" type="slidenum">
              <a:rPr lang="en-US" altLang="pt-BR">
                <a:solidFill>
                  <a:srgbClr val="000000"/>
                </a:solidFill>
              </a:rPr>
              <a:pPr/>
              <a:t>‹nº›</a:t>
            </a:fld>
            <a:endParaRPr lang="en-US" altLang="pt-BR">
              <a:solidFill>
                <a:srgbClr val="000000"/>
              </a:solidFill>
            </a:endParaRPr>
          </a:p>
        </p:txBody>
      </p:sp>
    </p:spTree>
    <p:extLst>
      <p:ext uri="{BB962C8B-B14F-4D97-AF65-F5344CB8AC3E}">
        <p14:creationId xmlns:p14="http://schemas.microsoft.com/office/powerpoint/2010/main" val="2616784414"/>
      </p:ext>
    </p:extLst>
  </p:cSld>
  <p:clrMapOvr>
    <a:masterClrMapping/>
  </p:clrMapOvr>
  <p:transition spd="med">
    <p:blinds/>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64D7CC9-9A19-4EE4-BD72-ACE07431AADF}" type="slidenum">
              <a:rPr lang="en-US" altLang="pt-BR">
                <a:solidFill>
                  <a:srgbClr val="000000"/>
                </a:solidFill>
              </a:rPr>
              <a:pPr/>
              <a:t>‹nº›</a:t>
            </a:fld>
            <a:endParaRPr lang="en-US" altLang="pt-BR">
              <a:solidFill>
                <a:srgbClr val="000000"/>
              </a:solidFill>
            </a:endParaRPr>
          </a:p>
        </p:txBody>
      </p:sp>
    </p:spTree>
    <p:extLst>
      <p:ext uri="{BB962C8B-B14F-4D97-AF65-F5344CB8AC3E}">
        <p14:creationId xmlns:p14="http://schemas.microsoft.com/office/powerpoint/2010/main" val="4208777017"/>
      </p:ext>
    </p:extLst>
  </p:cSld>
  <p:clrMapOvr>
    <a:masterClrMapping/>
  </p:clrMapOvr>
  <p:transition spd="med">
    <p:blinds/>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D85880E-5E99-4C36-A995-3D01861064F3}" type="slidenum">
              <a:rPr lang="en-US" smtClean="0">
                <a:solidFill>
                  <a:srgbClr val="663300"/>
                </a:solidFill>
              </a:rPr>
              <a:pPr>
                <a:defRPr/>
              </a:pPr>
              <a:t>‹nº›</a:t>
            </a:fld>
            <a:endParaRPr lang="en-US">
              <a:solidFill>
                <a:srgbClr val="6633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E5C4BDC-8305-4D64-8CCB-79CFE00F9D80}" type="slidenum">
              <a:rPr lang="en-US" smtClean="0">
                <a:solidFill>
                  <a:srgbClr val="663300"/>
                </a:solidFill>
              </a:rPr>
              <a:pPr>
                <a:defRPr/>
              </a:pPr>
              <a:t>‹nº›</a:t>
            </a:fld>
            <a:endParaRPr lang="en-US">
              <a:solidFill>
                <a:srgbClr val="6633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FCC165-0709-4017-8205-8C0429F3684D}" type="slidenum">
              <a:rPr lang="en-US" smtClean="0">
                <a:solidFill>
                  <a:srgbClr val="663300"/>
                </a:solidFill>
              </a:rPr>
              <a:pPr>
                <a:defRPr/>
              </a:pPr>
              <a:t>‹nº›</a:t>
            </a:fld>
            <a:endParaRPr lang="en-US">
              <a:solidFill>
                <a:srgbClr val="6633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1BF062-740D-4088-84C9-E64053097302}" type="slidenum">
              <a:rPr lang="en-US" smtClean="0">
                <a:solidFill>
                  <a:srgbClr val="663300"/>
                </a:solidFill>
              </a:rPr>
              <a:pPr>
                <a:defRPr/>
              </a:pPr>
              <a:t>‹nº›</a:t>
            </a:fld>
            <a:endParaRPr lang="en-US">
              <a:solidFill>
                <a:srgbClr val="6633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mj-lt"/>
              </a:defRPr>
            </a:lvl1pPr>
          </a:lstStyle>
          <a:p>
            <a:pPr eaLnBrk="0" fontAlgn="base" hangingPunct="0">
              <a:spcBef>
                <a:spcPct val="0"/>
              </a:spcBef>
              <a:spcAft>
                <a:spcPct val="0"/>
              </a:spcAft>
            </a:pPr>
            <a:endParaRPr lang="en-US">
              <a:solidFill>
                <a:srgbClr val="663300"/>
              </a:solidFill>
              <a:effectLst>
                <a:outerShdw blurRad="38100" dist="38100" dir="2700000" algn="tl">
                  <a:srgbClr val="000000">
                    <a:alpha val="43137"/>
                  </a:srgbClr>
                </a:outerShdw>
              </a:effectLst>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j-lt"/>
              </a:defRPr>
            </a:lvl1pPr>
          </a:lstStyle>
          <a:p>
            <a:pPr algn="ctr" eaLnBrk="0" fontAlgn="base" hangingPunct="0">
              <a:spcBef>
                <a:spcPct val="0"/>
              </a:spcBef>
              <a:spcAft>
                <a:spcPct val="0"/>
              </a:spcAft>
            </a:pPr>
            <a:endParaRPr lang="en-US">
              <a:solidFill>
                <a:srgbClr val="663300"/>
              </a:solidFill>
              <a:effectLst>
                <a:outerShdw blurRad="38100" dist="38100" dir="2700000" algn="tl">
                  <a:srgbClr val="000000">
                    <a:alpha val="43137"/>
                  </a:srgbClr>
                </a:outerShdw>
              </a:effectLst>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j-lt"/>
              </a:defRPr>
            </a:lvl1pPr>
          </a:lstStyle>
          <a:p>
            <a:pPr eaLnBrk="0" fontAlgn="base" hangingPunct="0">
              <a:spcBef>
                <a:spcPct val="0"/>
              </a:spcBef>
              <a:spcAft>
                <a:spcPct val="0"/>
              </a:spcAft>
            </a:pPr>
            <a:fld id="{CBA81290-1778-47FD-8C68-81578D8411F5}" type="slidenum">
              <a:rPr lang="en-US" smtClean="0">
                <a:solidFill>
                  <a:srgbClr val="663300"/>
                </a:solidFill>
                <a:effectLst>
                  <a:outerShdw blurRad="38100" dist="38100" dir="2700000" algn="tl">
                    <a:srgbClr val="000000">
                      <a:alpha val="43137"/>
                    </a:srgbClr>
                  </a:outerShdw>
                </a:effectLst>
              </a:rPr>
              <a:pPr eaLnBrk="0" fontAlgn="base" hangingPunct="0">
                <a:spcBef>
                  <a:spcPct val="0"/>
                </a:spcBef>
                <a:spcAft>
                  <a:spcPct val="0"/>
                </a:spcAft>
              </a:pPr>
              <a:t>‹nº›</a:t>
            </a:fld>
            <a:endParaRPr lang="en-US">
              <a:solidFill>
                <a:srgbClr val="663300"/>
              </a:solidFill>
              <a:effectLst>
                <a:outerShdw blurRad="38100" dist="38100" dir="2700000" algn="tl">
                  <a:srgbClr val="000000">
                    <a:alpha val="43137"/>
                  </a:srgbClr>
                </a:outerShdw>
              </a:effectLst>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fontAlgn="base" hangingPunct="1">
        <a:spcBef>
          <a:spcPct val="0"/>
        </a:spcBef>
        <a:spcAft>
          <a:spcPct val="0"/>
        </a:spcAft>
        <a:defRPr sz="4800">
          <a:solidFill>
            <a:schemeClr val="tx2"/>
          </a:solidFill>
          <a:latin typeface="+mj-lt"/>
          <a:ea typeface="+mj-ea"/>
          <a:cs typeface="+mj-cs"/>
        </a:defRPr>
      </a:lvl1pPr>
      <a:lvl2pPr algn="ctr" rtl="0" eaLnBrk="1" fontAlgn="base" hangingPunct="1">
        <a:spcBef>
          <a:spcPct val="0"/>
        </a:spcBef>
        <a:spcAft>
          <a:spcPct val="0"/>
        </a:spcAft>
        <a:defRPr sz="4800">
          <a:solidFill>
            <a:schemeClr val="tx2"/>
          </a:solidFill>
          <a:latin typeface="Times New Roman" pitchFamily="18" charset="0"/>
        </a:defRPr>
      </a:lvl2pPr>
      <a:lvl3pPr algn="ctr" rtl="0" eaLnBrk="1" fontAlgn="base" hangingPunct="1">
        <a:spcBef>
          <a:spcPct val="0"/>
        </a:spcBef>
        <a:spcAft>
          <a:spcPct val="0"/>
        </a:spcAft>
        <a:defRPr sz="4800">
          <a:solidFill>
            <a:schemeClr val="tx2"/>
          </a:solidFill>
          <a:latin typeface="Times New Roman" pitchFamily="18" charset="0"/>
        </a:defRPr>
      </a:lvl3pPr>
      <a:lvl4pPr algn="ctr" rtl="0" eaLnBrk="1" fontAlgn="base" hangingPunct="1">
        <a:spcBef>
          <a:spcPct val="0"/>
        </a:spcBef>
        <a:spcAft>
          <a:spcPct val="0"/>
        </a:spcAft>
        <a:defRPr sz="4800">
          <a:solidFill>
            <a:schemeClr val="tx2"/>
          </a:solidFill>
          <a:latin typeface="Times New Roman" pitchFamily="18" charset="0"/>
        </a:defRPr>
      </a:lvl4pPr>
      <a:lvl5pPr algn="ctr" rtl="0" eaLnBrk="1" fontAlgn="base" hangingPunct="1">
        <a:spcBef>
          <a:spcPct val="0"/>
        </a:spcBef>
        <a:spcAft>
          <a:spcPct val="0"/>
        </a:spcAft>
        <a:defRPr sz="4800">
          <a:solidFill>
            <a:schemeClr val="tx2"/>
          </a:solidFill>
          <a:latin typeface="Times New Roman" pitchFamily="18" charset="0"/>
        </a:defRPr>
      </a:lvl5pPr>
      <a:lvl6pPr marL="457200" algn="ctr" rtl="0" eaLnBrk="1" fontAlgn="base" hangingPunct="1">
        <a:spcBef>
          <a:spcPct val="0"/>
        </a:spcBef>
        <a:spcAft>
          <a:spcPct val="0"/>
        </a:spcAft>
        <a:defRPr sz="4800">
          <a:solidFill>
            <a:schemeClr val="tx2"/>
          </a:solidFill>
          <a:latin typeface="Times New Roman" pitchFamily="18" charset="0"/>
        </a:defRPr>
      </a:lvl6pPr>
      <a:lvl7pPr marL="914400" algn="ctr" rtl="0" eaLnBrk="1" fontAlgn="base" hangingPunct="1">
        <a:spcBef>
          <a:spcPct val="0"/>
        </a:spcBef>
        <a:spcAft>
          <a:spcPct val="0"/>
        </a:spcAft>
        <a:defRPr sz="4800">
          <a:solidFill>
            <a:schemeClr val="tx2"/>
          </a:solidFill>
          <a:latin typeface="Times New Roman" pitchFamily="18" charset="0"/>
        </a:defRPr>
      </a:lvl7pPr>
      <a:lvl8pPr marL="1371600" algn="ctr" rtl="0" eaLnBrk="1" fontAlgn="base" hangingPunct="1">
        <a:spcBef>
          <a:spcPct val="0"/>
        </a:spcBef>
        <a:spcAft>
          <a:spcPct val="0"/>
        </a:spcAft>
        <a:defRPr sz="4800">
          <a:solidFill>
            <a:schemeClr val="tx2"/>
          </a:solidFill>
          <a:latin typeface="Times New Roman" pitchFamily="18" charset="0"/>
        </a:defRPr>
      </a:lvl8pPr>
      <a:lvl9pPr marL="1828800" algn="ctr" rtl="0" eaLnBrk="1" fontAlgn="base" hangingPunct="1">
        <a:spcBef>
          <a:spcPct val="0"/>
        </a:spcBef>
        <a:spcAft>
          <a:spcPct val="0"/>
        </a:spcAft>
        <a:defRPr sz="48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b="1">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b="1">
          <a:solidFill>
            <a:srgbClr val="000000"/>
          </a:solidFill>
          <a:latin typeface="+mn-lt"/>
        </a:defRPr>
      </a:lvl2pPr>
      <a:lvl3pPr marL="1143000" indent="-228600" algn="l" rtl="0" eaLnBrk="1" fontAlgn="base" hangingPunct="1">
        <a:spcBef>
          <a:spcPct val="20000"/>
        </a:spcBef>
        <a:spcAft>
          <a:spcPct val="0"/>
        </a:spcAft>
        <a:buChar char="•"/>
        <a:defRPr sz="2400" b="1">
          <a:solidFill>
            <a:srgbClr val="000000"/>
          </a:solidFill>
          <a:latin typeface="+mn-lt"/>
        </a:defRPr>
      </a:lvl3pPr>
      <a:lvl4pPr marL="1600200" indent="-228600" algn="l" rtl="0" eaLnBrk="1" fontAlgn="base" hangingPunct="1">
        <a:spcBef>
          <a:spcPct val="20000"/>
        </a:spcBef>
        <a:spcAft>
          <a:spcPct val="0"/>
        </a:spcAft>
        <a:buChar char="–"/>
        <a:defRPr sz="2000" b="1">
          <a:solidFill>
            <a:srgbClr val="000000"/>
          </a:solidFill>
          <a:latin typeface="+mn-lt"/>
        </a:defRPr>
      </a:lvl4pPr>
      <a:lvl5pPr marL="2057400" indent="-228600" algn="l" rtl="0" eaLnBrk="1" fontAlgn="base" hangingPunct="1">
        <a:spcBef>
          <a:spcPct val="20000"/>
        </a:spcBef>
        <a:spcAft>
          <a:spcPct val="0"/>
        </a:spcAft>
        <a:buChar char="»"/>
        <a:defRPr sz="2000" b="1">
          <a:solidFill>
            <a:srgbClr val="000000"/>
          </a:solidFill>
          <a:latin typeface="+mn-lt"/>
        </a:defRPr>
      </a:lvl5pPr>
      <a:lvl6pPr marL="2514600" indent="-228600" algn="l" rtl="0" eaLnBrk="1" fontAlgn="base" hangingPunct="1">
        <a:spcBef>
          <a:spcPct val="20000"/>
        </a:spcBef>
        <a:spcAft>
          <a:spcPct val="0"/>
        </a:spcAft>
        <a:buChar char="»"/>
        <a:defRPr sz="2000" b="1">
          <a:solidFill>
            <a:srgbClr val="000000"/>
          </a:solidFill>
          <a:latin typeface="+mn-lt"/>
        </a:defRPr>
      </a:lvl6pPr>
      <a:lvl7pPr marL="2971800" indent="-228600" algn="l" rtl="0" eaLnBrk="1" fontAlgn="base" hangingPunct="1">
        <a:spcBef>
          <a:spcPct val="20000"/>
        </a:spcBef>
        <a:spcAft>
          <a:spcPct val="0"/>
        </a:spcAft>
        <a:buChar char="»"/>
        <a:defRPr sz="2000" b="1">
          <a:solidFill>
            <a:srgbClr val="000000"/>
          </a:solidFill>
          <a:latin typeface="+mn-lt"/>
        </a:defRPr>
      </a:lvl7pPr>
      <a:lvl8pPr marL="3429000" indent="-228600" algn="l" rtl="0" eaLnBrk="1" fontAlgn="base" hangingPunct="1">
        <a:spcBef>
          <a:spcPct val="20000"/>
        </a:spcBef>
        <a:spcAft>
          <a:spcPct val="0"/>
        </a:spcAft>
        <a:buChar char="»"/>
        <a:defRPr sz="2000" b="1">
          <a:solidFill>
            <a:srgbClr val="000000"/>
          </a:solidFill>
          <a:latin typeface="+mn-lt"/>
        </a:defRPr>
      </a:lvl8pPr>
      <a:lvl9pPr marL="3886200" indent="-228600" algn="l" rtl="0" eaLnBrk="1" fontAlgn="base" hangingPunct="1">
        <a:spcBef>
          <a:spcPct val="20000"/>
        </a:spcBef>
        <a:spcAft>
          <a:spcPct val="0"/>
        </a:spcAft>
        <a:buChar char="»"/>
        <a:defRPr sz="2000" b="1">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2362200" y="609600"/>
            <a:ext cx="6096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mj-lt"/>
              </a:defRPr>
            </a:lvl1pPr>
          </a:lstStyle>
          <a:p>
            <a:pPr eaLnBrk="0" fontAlgn="base" hangingPunct="0">
              <a:spcBef>
                <a:spcPct val="0"/>
              </a:spcBef>
              <a:spcAft>
                <a:spcPct val="0"/>
              </a:spcAft>
              <a:defRPr/>
            </a:pPr>
            <a:endParaRPr lang="en-US">
              <a:solidFill>
                <a:srgbClr val="663300"/>
              </a:solidFill>
              <a:effectLst>
                <a:outerShdw blurRad="38100" dist="38100" dir="2700000" algn="tl">
                  <a:srgbClr val="000000">
                    <a:alpha val="43137"/>
                  </a:srgbClr>
                </a:outerShdw>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j-lt"/>
              </a:defRPr>
            </a:lvl1pPr>
          </a:lstStyle>
          <a:p>
            <a:pPr algn="ctr" eaLnBrk="0" fontAlgn="base" hangingPunct="0">
              <a:spcBef>
                <a:spcPct val="0"/>
              </a:spcBef>
              <a:spcAft>
                <a:spcPct val="0"/>
              </a:spcAft>
              <a:defRPr/>
            </a:pPr>
            <a:endParaRPr lang="en-US">
              <a:solidFill>
                <a:srgbClr val="663300"/>
              </a:solidFill>
              <a:effectLst>
                <a:outerShdw blurRad="38100" dist="38100" dir="2700000" algn="tl">
                  <a:srgbClr val="000000">
                    <a:alpha val="43137"/>
                  </a:srgbClr>
                </a:outerShdw>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j-lt"/>
              </a:defRPr>
            </a:lvl1pPr>
          </a:lstStyle>
          <a:p>
            <a:pPr eaLnBrk="0" fontAlgn="base" hangingPunct="0">
              <a:spcBef>
                <a:spcPct val="0"/>
              </a:spcBef>
              <a:spcAft>
                <a:spcPct val="0"/>
              </a:spcAft>
              <a:defRPr/>
            </a:pPr>
            <a:fld id="{0C5D9E26-7E51-41B0-ACC4-9FEBE73C965B}" type="slidenum">
              <a:rPr lang="en-US">
                <a:solidFill>
                  <a:srgbClr val="663300"/>
                </a:solidFill>
                <a:effectLst>
                  <a:outerShdw blurRad="38100" dist="38100" dir="2700000" algn="tl">
                    <a:srgbClr val="000000">
                      <a:alpha val="43137"/>
                    </a:srgbClr>
                  </a:outerShdw>
                </a:effectLst>
              </a:rPr>
              <a:pPr eaLnBrk="0" fontAlgn="base" hangingPunct="0">
                <a:spcBef>
                  <a:spcPct val="0"/>
                </a:spcBef>
                <a:spcAft>
                  <a:spcPct val="0"/>
                </a:spcAft>
                <a:defRPr/>
              </a:pPr>
              <a:t>‹nº›</a:t>
            </a:fld>
            <a:endParaRPr lang="en-US">
              <a:solidFill>
                <a:srgbClr val="663300"/>
              </a:solidFill>
              <a:effectLst>
                <a:outerShdw blurRad="38100" dist="38100" dir="2700000" algn="tl">
                  <a:srgbClr val="000000">
                    <a:alpha val="43137"/>
                  </a:srgbClr>
                </a:outerShdw>
              </a:effectLst>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1" fontAlgn="base" hangingPunct="1">
        <a:spcBef>
          <a:spcPct val="0"/>
        </a:spcBef>
        <a:spcAft>
          <a:spcPct val="0"/>
        </a:spcAft>
        <a:defRPr sz="4800">
          <a:solidFill>
            <a:schemeClr val="tx2"/>
          </a:solidFill>
          <a:latin typeface="+mj-lt"/>
          <a:ea typeface="+mj-ea"/>
          <a:cs typeface="+mj-cs"/>
        </a:defRPr>
      </a:lvl1pPr>
      <a:lvl2pPr algn="ctr" rtl="0" eaLnBrk="1" fontAlgn="base" hangingPunct="1">
        <a:spcBef>
          <a:spcPct val="0"/>
        </a:spcBef>
        <a:spcAft>
          <a:spcPct val="0"/>
        </a:spcAft>
        <a:defRPr sz="4800">
          <a:solidFill>
            <a:schemeClr val="tx2"/>
          </a:solidFill>
          <a:latin typeface="Times New Roman" pitchFamily="18" charset="0"/>
        </a:defRPr>
      </a:lvl2pPr>
      <a:lvl3pPr algn="ctr" rtl="0" eaLnBrk="1" fontAlgn="base" hangingPunct="1">
        <a:spcBef>
          <a:spcPct val="0"/>
        </a:spcBef>
        <a:spcAft>
          <a:spcPct val="0"/>
        </a:spcAft>
        <a:defRPr sz="4800">
          <a:solidFill>
            <a:schemeClr val="tx2"/>
          </a:solidFill>
          <a:latin typeface="Times New Roman" pitchFamily="18" charset="0"/>
        </a:defRPr>
      </a:lvl3pPr>
      <a:lvl4pPr algn="ctr" rtl="0" eaLnBrk="1" fontAlgn="base" hangingPunct="1">
        <a:spcBef>
          <a:spcPct val="0"/>
        </a:spcBef>
        <a:spcAft>
          <a:spcPct val="0"/>
        </a:spcAft>
        <a:defRPr sz="4800">
          <a:solidFill>
            <a:schemeClr val="tx2"/>
          </a:solidFill>
          <a:latin typeface="Times New Roman" pitchFamily="18" charset="0"/>
        </a:defRPr>
      </a:lvl4pPr>
      <a:lvl5pPr algn="ctr" rtl="0" eaLnBrk="1" fontAlgn="base" hangingPunct="1">
        <a:spcBef>
          <a:spcPct val="0"/>
        </a:spcBef>
        <a:spcAft>
          <a:spcPct val="0"/>
        </a:spcAft>
        <a:defRPr sz="4800">
          <a:solidFill>
            <a:schemeClr val="tx2"/>
          </a:solidFill>
          <a:latin typeface="Times New Roman" pitchFamily="18" charset="0"/>
        </a:defRPr>
      </a:lvl5pPr>
      <a:lvl6pPr marL="457200" algn="ctr" rtl="0" eaLnBrk="1" fontAlgn="base" hangingPunct="1">
        <a:spcBef>
          <a:spcPct val="0"/>
        </a:spcBef>
        <a:spcAft>
          <a:spcPct val="0"/>
        </a:spcAft>
        <a:defRPr sz="4800">
          <a:solidFill>
            <a:schemeClr val="tx2"/>
          </a:solidFill>
          <a:latin typeface="Times New Roman" pitchFamily="18" charset="0"/>
        </a:defRPr>
      </a:lvl6pPr>
      <a:lvl7pPr marL="914400" algn="ctr" rtl="0" eaLnBrk="1" fontAlgn="base" hangingPunct="1">
        <a:spcBef>
          <a:spcPct val="0"/>
        </a:spcBef>
        <a:spcAft>
          <a:spcPct val="0"/>
        </a:spcAft>
        <a:defRPr sz="4800">
          <a:solidFill>
            <a:schemeClr val="tx2"/>
          </a:solidFill>
          <a:latin typeface="Times New Roman" pitchFamily="18" charset="0"/>
        </a:defRPr>
      </a:lvl7pPr>
      <a:lvl8pPr marL="1371600" algn="ctr" rtl="0" eaLnBrk="1" fontAlgn="base" hangingPunct="1">
        <a:spcBef>
          <a:spcPct val="0"/>
        </a:spcBef>
        <a:spcAft>
          <a:spcPct val="0"/>
        </a:spcAft>
        <a:defRPr sz="4800">
          <a:solidFill>
            <a:schemeClr val="tx2"/>
          </a:solidFill>
          <a:latin typeface="Times New Roman" pitchFamily="18" charset="0"/>
        </a:defRPr>
      </a:lvl8pPr>
      <a:lvl9pPr marL="1828800" algn="ctr" rtl="0" eaLnBrk="1" fontAlgn="base" hangingPunct="1">
        <a:spcBef>
          <a:spcPct val="0"/>
        </a:spcBef>
        <a:spcAft>
          <a:spcPct val="0"/>
        </a:spcAft>
        <a:defRPr sz="48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b="1">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b="1">
          <a:solidFill>
            <a:srgbClr val="000000"/>
          </a:solidFill>
          <a:latin typeface="+mn-lt"/>
        </a:defRPr>
      </a:lvl2pPr>
      <a:lvl3pPr marL="1143000" indent="-228600" algn="l" rtl="0" eaLnBrk="1" fontAlgn="base" hangingPunct="1">
        <a:spcBef>
          <a:spcPct val="20000"/>
        </a:spcBef>
        <a:spcAft>
          <a:spcPct val="0"/>
        </a:spcAft>
        <a:buChar char="•"/>
        <a:defRPr sz="2400" b="1">
          <a:solidFill>
            <a:srgbClr val="000000"/>
          </a:solidFill>
          <a:latin typeface="+mn-lt"/>
        </a:defRPr>
      </a:lvl3pPr>
      <a:lvl4pPr marL="1600200" indent="-228600" algn="l" rtl="0" eaLnBrk="1" fontAlgn="base" hangingPunct="1">
        <a:spcBef>
          <a:spcPct val="20000"/>
        </a:spcBef>
        <a:spcAft>
          <a:spcPct val="0"/>
        </a:spcAft>
        <a:buChar char="–"/>
        <a:defRPr sz="2000" b="1">
          <a:solidFill>
            <a:srgbClr val="000000"/>
          </a:solidFill>
          <a:latin typeface="+mn-lt"/>
        </a:defRPr>
      </a:lvl4pPr>
      <a:lvl5pPr marL="2057400" indent="-228600" algn="l" rtl="0" eaLnBrk="1" fontAlgn="base" hangingPunct="1">
        <a:spcBef>
          <a:spcPct val="20000"/>
        </a:spcBef>
        <a:spcAft>
          <a:spcPct val="0"/>
        </a:spcAft>
        <a:buChar char="»"/>
        <a:defRPr sz="2000" b="1">
          <a:solidFill>
            <a:srgbClr val="000000"/>
          </a:solidFill>
          <a:latin typeface="+mn-lt"/>
        </a:defRPr>
      </a:lvl5pPr>
      <a:lvl6pPr marL="2514600" indent="-228600" algn="l" rtl="0" eaLnBrk="1" fontAlgn="base" hangingPunct="1">
        <a:spcBef>
          <a:spcPct val="20000"/>
        </a:spcBef>
        <a:spcAft>
          <a:spcPct val="0"/>
        </a:spcAft>
        <a:buChar char="»"/>
        <a:defRPr sz="2000" b="1">
          <a:solidFill>
            <a:srgbClr val="000000"/>
          </a:solidFill>
          <a:latin typeface="+mn-lt"/>
        </a:defRPr>
      </a:lvl6pPr>
      <a:lvl7pPr marL="2971800" indent="-228600" algn="l" rtl="0" eaLnBrk="1" fontAlgn="base" hangingPunct="1">
        <a:spcBef>
          <a:spcPct val="20000"/>
        </a:spcBef>
        <a:spcAft>
          <a:spcPct val="0"/>
        </a:spcAft>
        <a:buChar char="»"/>
        <a:defRPr sz="2000" b="1">
          <a:solidFill>
            <a:srgbClr val="000000"/>
          </a:solidFill>
          <a:latin typeface="+mn-lt"/>
        </a:defRPr>
      </a:lvl7pPr>
      <a:lvl8pPr marL="3429000" indent="-228600" algn="l" rtl="0" eaLnBrk="1" fontAlgn="base" hangingPunct="1">
        <a:spcBef>
          <a:spcPct val="20000"/>
        </a:spcBef>
        <a:spcAft>
          <a:spcPct val="0"/>
        </a:spcAft>
        <a:buChar char="»"/>
        <a:defRPr sz="2000" b="1">
          <a:solidFill>
            <a:srgbClr val="000000"/>
          </a:solidFill>
          <a:latin typeface="+mn-lt"/>
        </a:defRPr>
      </a:lvl8pPr>
      <a:lvl9pPr marL="3886200" indent="-228600" algn="l" rtl="0" eaLnBrk="1" fontAlgn="base" hangingPunct="1">
        <a:spcBef>
          <a:spcPct val="20000"/>
        </a:spcBef>
        <a:spcAft>
          <a:spcPct val="0"/>
        </a:spcAft>
        <a:buChar char="»"/>
        <a:defRPr sz="2000" b="1">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F9BB25A4-27BE-47C6-B99B-FB31F8484A81}" type="slidenum">
              <a:rPr lang="en-US">
                <a:solidFill>
                  <a:srgbClr val="000000"/>
                </a:solidFill>
              </a:rPr>
              <a:pPr fontAlgn="base">
                <a:spcBef>
                  <a:spcPct val="0"/>
                </a:spcBef>
                <a:spcAft>
                  <a:spcPct val="0"/>
                </a:spcAft>
              </a:pPr>
              <a:t>‹nº›</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411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36AE6C0C-F6ED-41D2-8819-046343B82A2A}" type="slidenum">
              <a:rPr lang="en-US" smtClean="0">
                <a:solidFill>
                  <a:srgbClr val="000000"/>
                </a:solidFill>
              </a:rPr>
              <a:pPr fontAlgn="base">
                <a:spcBef>
                  <a:spcPct val="0"/>
                </a:spcBef>
                <a:spcAft>
                  <a:spcPct val="0"/>
                </a:spcAft>
              </a:pPr>
              <a:t>‹nº›</a:t>
            </a:fld>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latin typeface="Times New Roman"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0"/>
                <a:cs typeface="+mn-cs"/>
              </a:defRPr>
            </a:lvl1pPr>
          </a:lstStyle>
          <a:p>
            <a:pPr algn="ct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3F7E600-8D8C-40AD-844E-A912EB727917}" type="slidenum">
              <a:rPr lang="en-US" altLang="pt-BR" smtClean="0">
                <a:solidFill>
                  <a:srgbClr val="000000"/>
                </a:solidFill>
                <a:cs typeface="Arial" panose="020B0604020202020204" pitchFamily="34" charset="0"/>
              </a:rPr>
              <a:pPr fontAlgn="base">
                <a:spcBef>
                  <a:spcPct val="0"/>
                </a:spcBef>
                <a:spcAft>
                  <a:spcPct val="0"/>
                </a:spcAft>
              </a:pPr>
              <a:t>‹nº›</a:t>
            </a:fld>
            <a:endParaRPr lang="en-US" altLang="pt-BR" smtClean="0">
              <a:solidFill>
                <a:srgbClr val="000000"/>
              </a:solidFill>
              <a:cs typeface="Arial" panose="020B0604020202020204" pitchFamily="34" charset="0"/>
            </a:endParaRPr>
          </a:p>
        </p:txBody>
      </p:sp>
    </p:spTree>
    <p:extLst>
      <p:ext uri="{BB962C8B-B14F-4D97-AF65-F5344CB8AC3E}">
        <p14:creationId xmlns:p14="http://schemas.microsoft.com/office/powerpoint/2010/main" val="1464134765"/>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Lst>
  <p:transition spd="med">
    <p:blinds/>
  </p:transition>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35.xml"/><Relationship Id="rId5" Type="http://schemas.openxmlformats.org/officeDocument/2006/relationships/image" Target="../media/image28.pn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jpg"/><Relationship Id="rId1" Type="http://schemas.openxmlformats.org/officeDocument/2006/relationships/slideLayout" Target="../slideLayouts/slideLayout4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2.jpg"/></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47.xml"/><Relationship Id="rId5" Type="http://schemas.openxmlformats.org/officeDocument/2006/relationships/image" Target="../media/image45.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31.jpg"/><Relationship Id="rId1" Type="http://schemas.openxmlformats.org/officeDocument/2006/relationships/slideLayout" Target="../slideLayouts/slideLayout47.xml"/><Relationship Id="rId5" Type="http://schemas.openxmlformats.org/officeDocument/2006/relationships/image" Target="../media/image43.jpg"/><Relationship Id="rId4" Type="http://schemas.openxmlformats.org/officeDocument/2006/relationships/image" Target="../media/image47.jp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hyperlink" Target="05Geology%20-%20Evidences.pptx" TargetMode="External"/><Relationship Id="rId3" Type="http://schemas.openxmlformats.org/officeDocument/2006/relationships/image" Target="../media/image5.png"/><Relationship Id="rId7" Type="http://schemas.openxmlformats.org/officeDocument/2006/relationships/hyperlink" Target="04Geology%20-%20Natureza.pptx" TargetMode="External"/><Relationship Id="rId12" Type="http://schemas.openxmlformats.org/officeDocument/2006/relationships/hyperlink" Target="09Geology%20-%20Conclusions.pptx"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03Geologia%20-%20Non-Biblico.pptx" TargetMode="External"/><Relationship Id="rId11" Type="http://schemas.openxmlformats.org/officeDocument/2006/relationships/hyperlink" Target="08Geology%20-%20Post%20Flood%20Events.pptx" TargetMode="External"/><Relationship Id="rId5" Type="http://schemas.openxmlformats.org/officeDocument/2006/relationships/hyperlink" Target="02Geologia%20-%20Biblical%20Record.pptx" TargetMode="External"/><Relationship Id="rId10" Type="http://schemas.openxmlformats.org/officeDocument/2006/relationships/hyperlink" Target="07Geology%20-%20Explanations.pptx" TargetMode="External"/><Relationship Id="rId4" Type="http://schemas.openxmlformats.org/officeDocument/2006/relationships/hyperlink" Target="01Geologia%20-%20Intro.pptx" TargetMode="External"/><Relationship Id="rId9" Type="http://schemas.openxmlformats.org/officeDocument/2006/relationships/hyperlink" Target="06Geology%20-%20Geologic%20Processes.pptx"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9.jpg"/></Relationships>
</file>

<file path=ppt/slides/_rels/slide2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png"/><Relationship Id="rId7" Type="http://schemas.openxmlformats.org/officeDocument/2006/relationships/image" Target="../media/image53.jp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60.jpeg"/><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62.jp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64.jpeg"/><Relationship Id="rId5" Type="http://schemas.openxmlformats.org/officeDocument/2006/relationships/hyperlink" Target="https://en.wikipedia.org/wiki/File:Hot_lahar_at_Santiaguito.jpg" TargetMode="External"/><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7.jpe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69.jpe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71.jpeg"/><Relationship Id="rId4" Type="http://schemas.openxmlformats.org/officeDocument/2006/relationships/image" Target="../media/image70.jpe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77.jpeg"/><Relationship Id="rId4" Type="http://schemas.openxmlformats.org/officeDocument/2006/relationships/image" Target="../media/image76.jpe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78.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80.jpe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79.png"/><Relationship Id="rId5" Type="http://schemas.openxmlformats.org/officeDocument/2006/relationships/oleObject" Target="../embeddings/oleObject2.bin"/><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82.jpg"/><Relationship Id="rId4" Type="http://schemas.openxmlformats.org/officeDocument/2006/relationships/image" Target="../media/image81.jpeg"/></Relationships>
</file>

<file path=ppt/slides/_rels/slide41.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notesSlide" Target="../notesSlides/notesSlide32.xml"/><Relationship Id="rId7" Type="http://schemas.openxmlformats.org/officeDocument/2006/relationships/image" Target="../media/image85.jpg"/><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83.png"/><Relationship Id="rId5" Type="http://schemas.openxmlformats.org/officeDocument/2006/relationships/oleObject" Target="../embeddings/oleObject3.bin"/><Relationship Id="rId10" Type="http://schemas.openxmlformats.org/officeDocument/2006/relationships/image" Target="../media/image84.png"/><Relationship Id="rId4" Type="http://schemas.openxmlformats.org/officeDocument/2006/relationships/image" Target="../media/image5.png"/><Relationship Id="rId9" Type="http://schemas.openxmlformats.org/officeDocument/2006/relationships/oleObject" Target="../embeddings/oleObject4.bin"/></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0.jp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image" Target="../media/image87.jp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91.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92.png"/><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93.jpe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notesSlide" Target="../notesSlides/notesSlide36.xml"/><Relationship Id="rId7" Type="http://schemas.openxmlformats.org/officeDocument/2006/relationships/oleObject" Target="../embeddings/oleObject7.bin"/><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94.png"/><Relationship Id="rId5" Type="http://schemas.openxmlformats.org/officeDocument/2006/relationships/oleObject" Target="../embeddings/oleObject6.bin"/><Relationship Id="rId4" Type="http://schemas.openxmlformats.org/officeDocument/2006/relationships/image" Target="../media/image5.png"/><Relationship Id="rId9" Type="http://schemas.openxmlformats.org/officeDocument/2006/relationships/image" Target="../media/image96.jpe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97.jpeg"/></Relationships>
</file>

<file path=ppt/slides/_rels/slide47.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notesSlide" Target="../notesSlides/notesSlide38.xml"/><Relationship Id="rId7" Type="http://schemas.openxmlformats.org/officeDocument/2006/relationships/image" Target="../media/image99.jpeg"/><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image" Target="../media/image98.png"/><Relationship Id="rId5" Type="http://schemas.openxmlformats.org/officeDocument/2006/relationships/oleObject" Target="../embeddings/oleObject8.bin"/><Relationship Id="rId4" Type="http://schemas.openxmlformats.org/officeDocument/2006/relationships/image" Target="../media/image5.png"/><Relationship Id="rId9" Type="http://schemas.openxmlformats.org/officeDocument/2006/relationships/image" Target="../media/image101.jpe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103.jpeg"/><Relationship Id="rId4" Type="http://schemas.openxmlformats.org/officeDocument/2006/relationships/image" Target="../media/image102.jpe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105.jpeg"/><Relationship Id="rId4" Type="http://schemas.openxmlformats.org/officeDocument/2006/relationships/image" Target="../media/image104.jpe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7.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106.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107.jpe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109.png"/><Relationship Id="rId4" Type="http://schemas.openxmlformats.org/officeDocument/2006/relationships/image" Target="../media/image108.jpe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110.jpeg"/></Relationships>
</file>

<file path=ppt/slides/_rels/slide5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notesSlide" Target="../notesSlides/notesSlide48.xml"/><Relationship Id="rId7" Type="http://schemas.openxmlformats.org/officeDocument/2006/relationships/image" Target="../media/image113.png"/><Relationship Id="rId2" Type="http://schemas.openxmlformats.org/officeDocument/2006/relationships/slideLayout" Target="../slideLayouts/slideLayout25.xml"/><Relationship Id="rId1" Type="http://schemas.openxmlformats.org/officeDocument/2006/relationships/vmlDrawing" Target="../drawings/vmlDrawing7.vml"/><Relationship Id="rId6" Type="http://schemas.openxmlformats.org/officeDocument/2006/relationships/oleObject" Target="../embeddings/oleObject9.bin"/><Relationship Id="rId5" Type="http://schemas.openxmlformats.org/officeDocument/2006/relationships/image" Target="../media/image115.jpeg"/><Relationship Id="rId10" Type="http://schemas.openxmlformats.org/officeDocument/2006/relationships/image" Target="../media/image114.png"/><Relationship Id="rId4" Type="http://schemas.openxmlformats.org/officeDocument/2006/relationships/image" Target="../media/image5.png"/><Relationship Id="rId9" Type="http://schemas.openxmlformats.org/officeDocument/2006/relationships/oleObject" Target="../embeddings/oleObject10.bin"/></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5.xml"/><Relationship Id="rId4" Type="http://schemas.openxmlformats.org/officeDocument/2006/relationships/image" Target="../media/image109.pn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117.jpeg"/><Relationship Id="rId5" Type="http://schemas.openxmlformats.org/officeDocument/2006/relationships/image" Target="../media/image64.jpeg"/><Relationship Id="rId4" Type="http://schemas.openxmlformats.org/officeDocument/2006/relationships/hyperlink" Target="https://en.wikipedia.org/wiki/File:Hot_lahar_at_Santiaguito.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4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118.jpe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image" Target="../media/image120.jpg"/><Relationship Id="rId5" Type="http://schemas.openxmlformats.org/officeDocument/2006/relationships/image" Target="../media/image119.jpeg"/><Relationship Id="rId4" Type="http://schemas.openxmlformats.org/officeDocument/2006/relationships/hyperlink" Target="http://creationwiki.org/pool/images/1/17/Mount_St._Helens_after_eruption_aerial.jpg"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13.xml"/><Relationship Id="rId5" Type="http://schemas.openxmlformats.org/officeDocument/2006/relationships/image" Target="../media/image121.jpg"/><Relationship Id="rId4" Type="http://schemas.openxmlformats.org/officeDocument/2006/relationships/image" Target="../media/image117.jpeg"/></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13.xml"/><Relationship Id="rId5" Type="http://schemas.openxmlformats.org/officeDocument/2006/relationships/image" Target="../media/image123.jpeg"/><Relationship Id="rId4" Type="http://schemas.openxmlformats.org/officeDocument/2006/relationships/image" Target="../media/image122.jp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13.xml"/><Relationship Id="rId5" Type="http://schemas.openxmlformats.org/officeDocument/2006/relationships/image" Target="../media/image123.jpeg"/><Relationship Id="rId4" Type="http://schemas.openxmlformats.org/officeDocument/2006/relationships/image" Target="../media/image122.jp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3.xml"/><Relationship Id="rId1" Type="http://schemas.openxmlformats.org/officeDocument/2006/relationships/vmlDrawing" Target="../drawings/vmlDrawing8.vml"/><Relationship Id="rId6" Type="http://schemas.openxmlformats.org/officeDocument/2006/relationships/image" Target="../media/image124.emf"/><Relationship Id="rId5" Type="http://schemas.openxmlformats.org/officeDocument/2006/relationships/oleObject" Target="../embeddings/oleObject11.bin"/><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125.jpeg"/></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9.jpeg"/><Relationship Id="rId2" Type="http://schemas.openxmlformats.org/officeDocument/2006/relationships/notesSlide" Target="../notesSlides/notesSlide58.xml"/><Relationship Id="rId1" Type="http://schemas.openxmlformats.org/officeDocument/2006/relationships/slideLayout" Target="../slideLayouts/slideLayout13.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130.jpeg"/></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37.xml"/><Relationship Id="rId4" Type="http://schemas.openxmlformats.org/officeDocument/2006/relationships/image" Target="../media/image131.jpeg"/></Relationships>
</file>

<file path=ppt/slides/_rels/slide7.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9.png"/><Relationship Id="rId7" Type="http://schemas.openxmlformats.org/officeDocument/2006/relationships/image" Target="../media/image12.jpg"/><Relationship Id="rId2" Type="http://schemas.openxmlformats.org/officeDocument/2006/relationships/image" Target="../media/image8.jpg"/><Relationship Id="rId1" Type="http://schemas.openxmlformats.org/officeDocument/2006/relationships/slideLayout" Target="../slideLayouts/slideLayout47.xml"/><Relationship Id="rId6" Type="http://schemas.openxmlformats.org/officeDocument/2006/relationships/image" Target="../media/image14.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5.jpeg"/><Relationship Id="rId2" Type="http://schemas.openxmlformats.org/officeDocument/2006/relationships/notesSlide" Target="../notesSlides/notesSlide61.xml"/><Relationship Id="rId1" Type="http://schemas.openxmlformats.org/officeDocument/2006/relationships/slideLayout" Target="../slideLayouts/slideLayout37.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37.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50.xml"/><Relationship Id="rId4" Type="http://schemas.openxmlformats.org/officeDocument/2006/relationships/image" Target="../media/image139.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50.xml"/><Relationship Id="rId1" Type="http://schemas.openxmlformats.org/officeDocument/2006/relationships/vmlDrawing" Target="../drawings/vmlDrawing9.vml"/><Relationship Id="rId6" Type="http://schemas.openxmlformats.org/officeDocument/2006/relationships/image" Target="../media/image140.png"/><Relationship Id="rId5" Type="http://schemas.openxmlformats.org/officeDocument/2006/relationships/oleObject" Target="../embeddings/oleObject12.bin"/><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50.xml"/><Relationship Id="rId4" Type="http://schemas.openxmlformats.org/officeDocument/2006/relationships/image" Target="../media/image141.jpeg"/></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6.xml"/><Relationship Id="rId1" Type="http://schemas.openxmlformats.org/officeDocument/2006/relationships/slideLayout" Target="../slideLayouts/slideLayout50.xml"/><Relationship Id="rId4" Type="http://schemas.openxmlformats.org/officeDocument/2006/relationships/image" Target="../media/image142.jpeg"/></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5.jpeg"/><Relationship Id="rId2" Type="http://schemas.openxmlformats.org/officeDocument/2006/relationships/notesSlide" Target="../notesSlides/notesSlide67.xml"/><Relationship Id="rId1" Type="http://schemas.openxmlformats.org/officeDocument/2006/relationships/slideLayout" Target="../slideLayouts/slideLayout50.xml"/><Relationship Id="rId6" Type="http://schemas.openxmlformats.org/officeDocument/2006/relationships/image" Target="../media/image144.jpg"/><Relationship Id="rId5" Type="http://schemas.openxmlformats.org/officeDocument/2006/relationships/image" Target="../media/image143.jpeg"/><Relationship Id="rId4" Type="http://schemas.openxmlformats.org/officeDocument/2006/relationships/image" Target="../media/image142.jpeg"/></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146.jpe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notesSlide" Target="../notesSlides/notesSlide5.xml"/><Relationship Id="rId7" Type="http://schemas.openxmlformats.org/officeDocument/2006/relationships/image" Target="../media/image15.jpeg"/><Relationship Id="rId2" Type="http://schemas.openxmlformats.org/officeDocument/2006/relationships/slideLayout" Target="../slideLayouts/slideLayout42.xml"/><Relationship Id="rId1" Type="http://schemas.openxmlformats.org/officeDocument/2006/relationships/vmlDrawing" Target="../drawings/vmlDrawing1.vml"/><Relationship Id="rId6" Type="http://schemas.openxmlformats.org/officeDocument/2006/relationships/image" Target="../media/image14.jpg"/><Relationship Id="rId11" Type="http://schemas.openxmlformats.org/officeDocument/2006/relationships/image" Target="../media/image20.jpeg"/><Relationship Id="rId5" Type="http://schemas.openxmlformats.org/officeDocument/2006/relationships/image" Target="../media/image17.png"/><Relationship Id="rId10" Type="http://schemas.openxmlformats.org/officeDocument/2006/relationships/image" Target="../media/image19.jpeg"/><Relationship Id="rId4" Type="http://schemas.openxmlformats.org/officeDocument/2006/relationships/oleObject" Target="../embeddings/oleObject1.bin"/><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27384"/>
            <a:ext cx="9144000" cy="6858000"/>
          </a:xfrm>
          <a:prstGeom prst="rect">
            <a:avLst/>
          </a:prstGeom>
          <a:noFill/>
          <a:ln w="9525">
            <a:noFill/>
            <a:miter lim="800000"/>
            <a:headEnd/>
            <a:tailEnd/>
          </a:ln>
        </p:spPr>
      </p:pic>
      <p:sp>
        <p:nvSpPr>
          <p:cNvPr id="8" name="Rectangle 7"/>
          <p:cNvSpPr/>
          <p:nvPr/>
        </p:nvSpPr>
        <p:spPr>
          <a:xfrm>
            <a:off x="1115488" y="-53518"/>
            <a:ext cx="6840888" cy="5170646"/>
          </a:xfrm>
          <a:prstGeom prst="rect">
            <a:avLst/>
          </a:prstGeom>
          <a:noFill/>
          <a:effectLst>
            <a:outerShdw blurRad="50800" dist="50800" dir="5400000" algn="ctr" rotWithShape="0">
              <a:schemeClr val="bg1"/>
            </a:outerShdw>
          </a:effectLst>
        </p:spPr>
        <p:txBody>
          <a:bodyPr wrap="square" lIns="91440" tIns="45720" rIns="91440" bIns="45720">
            <a:spAutoFit/>
          </a:bodyPr>
          <a:lstStyle/>
          <a:p>
            <a:pPr algn="ctr"/>
            <a:r>
              <a:rPr lang="en-US" sz="11000" b="1" kern="0"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Geologia</a:t>
            </a:r>
            <a:r>
              <a:rPr lang="en-US" sz="110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 do </a:t>
            </a:r>
          </a:p>
          <a:p>
            <a:pPr algn="ctr"/>
            <a:r>
              <a:rPr lang="en-US" sz="11000" b="1" kern="0"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Dilúvio</a:t>
            </a:r>
            <a:endParaRPr lang="en-US" sz="110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
        <p:nvSpPr>
          <p:cNvPr id="4" name="Rectangle 3"/>
          <p:cNvSpPr/>
          <p:nvPr/>
        </p:nvSpPr>
        <p:spPr>
          <a:xfrm>
            <a:off x="72008" y="4987042"/>
            <a:ext cx="8964488" cy="1754326"/>
          </a:xfrm>
          <a:prstGeom prst="rect">
            <a:avLst/>
          </a:prstGeom>
          <a:noFill/>
          <a:effectLst>
            <a:outerShdw blurRad="50800" dist="50800" dir="5400000" algn="ctr" rotWithShape="0">
              <a:schemeClr val="bg1"/>
            </a:outerShdw>
          </a:effectLst>
        </p:spPr>
        <p:txBody>
          <a:bodyPr wrap="square" lIns="91440" tIns="45720" rIns="91440" bIns="45720">
            <a:spAutoFit/>
          </a:bodyPr>
          <a:lstStyle/>
          <a:p>
            <a:pPr algn="ctr"/>
            <a:r>
              <a:rPr lang="en-US" sz="4000" b="1" kern="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Processos</a:t>
            </a:r>
            <a:r>
              <a:rPr lang="en-US" sz="40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 </a:t>
            </a:r>
            <a:r>
              <a:rPr lang="en-US" sz="4000" b="1" kern="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Geológicos</a:t>
            </a:r>
            <a:r>
              <a:rPr lang="en-US" sz="40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 - 9</a:t>
            </a:r>
            <a:r>
              <a:rPr lang="en-US" sz="4000" b="1" kern="0" baseline="300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a</a:t>
            </a:r>
            <a:r>
              <a:rPr lang="en-US" sz="40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 Parte</a:t>
            </a:r>
          </a:p>
          <a:p>
            <a:pPr algn="ctr"/>
            <a:r>
              <a:rPr lang="en-US" sz="40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Mt. Saint Helens</a:t>
            </a:r>
          </a:p>
          <a:p>
            <a:pPr algn="ctr"/>
            <a:r>
              <a:rPr lang="en-US" sz="2800" b="1" kern="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Versão</a:t>
            </a:r>
            <a:r>
              <a:rPr lang="en-US" sz="28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 1</a:t>
            </a:r>
            <a:endParaRPr lang="en-US" sz="28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8644" y="2945961"/>
            <a:ext cx="2666607" cy="3745847"/>
          </a:xfrm>
          <a:prstGeom prst="rect">
            <a:avLst/>
          </a:prstGeom>
        </p:spPr>
      </p:pic>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148" y="3501008"/>
            <a:ext cx="4224469" cy="3168352"/>
          </a:xfrm>
          <a:prstGeom prst="rect">
            <a:avLst/>
          </a:prstGeom>
        </p:spPr>
      </p:pic>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3632112"/>
            <a:ext cx="1886609" cy="3203043"/>
          </a:xfrm>
          <a:prstGeom prst="rect">
            <a:avLst/>
          </a:prstGeom>
        </p:spPr>
      </p:pic>
      <p:pic>
        <p:nvPicPr>
          <p:cNvPr id="16" name="Imagem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2320" y="188640"/>
            <a:ext cx="1245679" cy="2491358"/>
          </a:xfrm>
          <a:prstGeom prst="rect">
            <a:avLst/>
          </a:prstGeom>
        </p:spPr>
      </p:pic>
      <p:sp>
        <p:nvSpPr>
          <p:cNvPr id="18" name="CaixaDeTexto 17"/>
          <p:cNvSpPr txBox="1"/>
          <p:nvPr/>
        </p:nvSpPr>
        <p:spPr>
          <a:xfrm>
            <a:off x="2627784" y="-15577"/>
            <a:ext cx="6624736" cy="4247317"/>
          </a:xfrm>
          <a:prstGeom prst="rect">
            <a:avLst/>
          </a:prstGeom>
          <a:noFill/>
        </p:spPr>
        <p:txBody>
          <a:bodyPr wrap="square" rtlCol="0">
            <a:spAutoFit/>
          </a:bodyPr>
          <a:lstStyle/>
          <a:p>
            <a:r>
              <a:rPr lang="pt-BR" dirty="0" err="1" smtClean="0">
                <a:solidFill>
                  <a:srgbClr val="000000"/>
                </a:solidFill>
              </a:rPr>
              <a:t>April</a:t>
            </a:r>
            <a:r>
              <a:rPr lang="pt-BR" dirty="0" smtClean="0">
                <a:solidFill>
                  <a:srgbClr val="000000"/>
                </a:solidFill>
              </a:rPr>
              <a:t> May 1980 </a:t>
            </a:r>
            <a:r>
              <a:rPr lang="pt-BR" dirty="0" err="1" smtClean="0">
                <a:solidFill>
                  <a:srgbClr val="000000"/>
                </a:solidFill>
              </a:rPr>
              <a:t>at</a:t>
            </a:r>
            <a:r>
              <a:rPr lang="pt-BR" dirty="0" smtClean="0">
                <a:solidFill>
                  <a:srgbClr val="000000"/>
                </a:solidFill>
              </a:rPr>
              <a:t> 8.32 a.m.</a:t>
            </a:r>
          </a:p>
          <a:p>
            <a:r>
              <a:rPr lang="pt-BR" dirty="0" smtClean="0">
                <a:solidFill>
                  <a:srgbClr val="000000"/>
                </a:solidFill>
              </a:rPr>
              <a:t>A </a:t>
            </a:r>
            <a:r>
              <a:rPr lang="pt-BR" dirty="0" err="1" smtClean="0">
                <a:solidFill>
                  <a:srgbClr val="000000"/>
                </a:solidFill>
              </a:rPr>
              <a:t>bulge</a:t>
            </a:r>
            <a:r>
              <a:rPr lang="pt-BR" dirty="0" smtClean="0">
                <a:solidFill>
                  <a:srgbClr val="000000"/>
                </a:solidFill>
              </a:rPr>
              <a:t> </a:t>
            </a:r>
            <a:r>
              <a:rPr lang="pt-BR" dirty="0" err="1" smtClean="0">
                <a:solidFill>
                  <a:srgbClr val="000000"/>
                </a:solidFill>
              </a:rPr>
              <a:t>was</a:t>
            </a:r>
            <a:r>
              <a:rPr lang="pt-BR" dirty="0" smtClean="0">
                <a:solidFill>
                  <a:srgbClr val="000000"/>
                </a:solidFill>
              </a:rPr>
              <a:t> </a:t>
            </a:r>
            <a:r>
              <a:rPr lang="pt-BR" dirty="0" err="1" smtClean="0">
                <a:solidFill>
                  <a:srgbClr val="000000"/>
                </a:solidFill>
              </a:rPr>
              <a:t>growing</a:t>
            </a:r>
            <a:r>
              <a:rPr lang="pt-BR" dirty="0" smtClean="0">
                <a:solidFill>
                  <a:srgbClr val="000000"/>
                </a:solidFill>
              </a:rPr>
              <a:t> </a:t>
            </a:r>
            <a:r>
              <a:rPr lang="pt-BR" dirty="0" err="1" smtClean="0">
                <a:solidFill>
                  <a:srgbClr val="000000"/>
                </a:solidFill>
              </a:rPr>
              <a:t>on</a:t>
            </a:r>
            <a:r>
              <a:rPr lang="pt-BR" dirty="0" smtClean="0">
                <a:solidFill>
                  <a:srgbClr val="000000"/>
                </a:solidFill>
              </a:rPr>
              <a:t> </a:t>
            </a:r>
            <a:r>
              <a:rPr lang="pt-BR" dirty="0" err="1" smtClean="0">
                <a:solidFill>
                  <a:srgbClr val="000000"/>
                </a:solidFill>
              </a:rPr>
              <a:t>the</a:t>
            </a:r>
            <a:r>
              <a:rPr lang="pt-BR" dirty="0" smtClean="0">
                <a:solidFill>
                  <a:srgbClr val="000000"/>
                </a:solidFill>
              </a:rPr>
              <a:t> </a:t>
            </a:r>
            <a:r>
              <a:rPr lang="pt-BR" dirty="0" err="1" smtClean="0">
                <a:solidFill>
                  <a:srgbClr val="000000"/>
                </a:solidFill>
              </a:rPr>
              <a:t>north</a:t>
            </a:r>
            <a:r>
              <a:rPr lang="pt-BR" dirty="0" smtClean="0">
                <a:solidFill>
                  <a:srgbClr val="000000"/>
                </a:solidFill>
              </a:rPr>
              <a:t> </a:t>
            </a:r>
            <a:r>
              <a:rPr lang="pt-BR" dirty="0" err="1" smtClean="0">
                <a:solidFill>
                  <a:srgbClr val="000000"/>
                </a:solidFill>
              </a:rPr>
              <a:t>flank</a:t>
            </a:r>
            <a:r>
              <a:rPr lang="pt-BR" dirty="0" smtClean="0">
                <a:solidFill>
                  <a:srgbClr val="000000"/>
                </a:solidFill>
              </a:rPr>
              <a:t>.</a:t>
            </a:r>
          </a:p>
          <a:p>
            <a:r>
              <a:rPr lang="pt-BR" dirty="0" err="1" smtClean="0">
                <a:solidFill>
                  <a:srgbClr val="000000"/>
                </a:solidFill>
              </a:rPr>
              <a:t>An</a:t>
            </a:r>
            <a:r>
              <a:rPr lang="pt-BR" dirty="0" smtClean="0">
                <a:solidFill>
                  <a:srgbClr val="000000"/>
                </a:solidFill>
              </a:rPr>
              <a:t> </a:t>
            </a:r>
            <a:r>
              <a:rPr lang="pt-BR" dirty="0" err="1" smtClean="0">
                <a:solidFill>
                  <a:srgbClr val="000000"/>
                </a:solidFill>
              </a:rPr>
              <a:t>earthquake</a:t>
            </a:r>
            <a:r>
              <a:rPr lang="pt-BR" dirty="0" smtClean="0">
                <a:solidFill>
                  <a:srgbClr val="000000"/>
                </a:solidFill>
              </a:rPr>
              <a:t> </a:t>
            </a:r>
            <a:r>
              <a:rPr lang="pt-BR" dirty="0" err="1" smtClean="0">
                <a:solidFill>
                  <a:srgbClr val="000000"/>
                </a:solidFill>
              </a:rPr>
              <a:t>occurs</a:t>
            </a:r>
            <a:r>
              <a:rPr lang="pt-BR" dirty="0" smtClean="0">
                <a:solidFill>
                  <a:srgbClr val="000000"/>
                </a:solidFill>
              </a:rPr>
              <a:t> </a:t>
            </a:r>
            <a:r>
              <a:rPr lang="pt-BR" dirty="0" err="1" smtClean="0">
                <a:solidFill>
                  <a:srgbClr val="000000"/>
                </a:solidFill>
              </a:rPr>
              <a:t>under</a:t>
            </a:r>
            <a:r>
              <a:rPr lang="pt-BR" dirty="0" smtClean="0">
                <a:solidFill>
                  <a:srgbClr val="000000"/>
                </a:solidFill>
              </a:rPr>
              <a:t> </a:t>
            </a:r>
            <a:r>
              <a:rPr lang="pt-BR" dirty="0" err="1" smtClean="0">
                <a:solidFill>
                  <a:srgbClr val="000000"/>
                </a:solidFill>
              </a:rPr>
              <a:t>the</a:t>
            </a:r>
            <a:r>
              <a:rPr lang="pt-BR" dirty="0" smtClean="0">
                <a:solidFill>
                  <a:srgbClr val="000000"/>
                </a:solidFill>
              </a:rPr>
              <a:t> </a:t>
            </a:r>
            <a:r>
              <a:rPr lang="pt-BR" dirty="0" err="1" smtClean="0">
                <a:solidFill>
                  <a:srgbClr val="000000"/>
                </a:solidFill>
              </a:rPr>
              <a:t>volcano</a:t>
            </a:r>
            <a:r>
              <a:rPr lang="pt-BR" dirty="0" smtClean="0">
                <a:solidFill>
                  <a:srgbClr val="000000"/>
                </a:solidFill>
              </a:rPr>
              <a:t> </a:t>
            </a:r>
            <a:r>
              <a:rPr lang="pt-BR" dirty="0" err="1" smtClean="0">
                <a:solidFill>
                  <a:srgbClr val="000000"/>
                </a:solidFill>
              </a:rPr>
              <a:t>and</a:t>
            </a:r>
            <a:r>
              <a:rPr lang="pt-BR" dirty="0" smtClean="0">
                <a:solidFill>
                  <a:srgbClr val="000000"/>
                </a:solidFill>
              </a:rPr>
              <a:t> triggers a </a:t>
            </a:r>
            <a:r>
              <a:rPr lang="pt-BR" dirty="0" err="1" smtClean="0">
                <a:solidFill>
                  <a:srgbClr val="000000"/>
                </a:solidFill>
              </a:rPr>
              <a:t>huge</a:t>
            </a:r>
            <a:r>
              <a:rPr lang="pt-BR" dirty="0" smtClean="0">
                <a:solidFill>
                  <a:srgbClr val="000000"/>
                </a:solidFill>
              </a:rPr>
              <a:t> </a:t>
            </a:r>
            <a:r>
              <a:rPr lang="pt-BR" dirty="0" err="1" smtClean="0">
                <a:solidFill>
                  <a:srgbClr val="000000"/>
                </a:solidFill>
              </a:rPr>
              <a:t>landslide</a:t>
            </a:r>
            <a:r>
              <a:rPr lang="pt-BR" dirty="0" smtClean="0">
                <a:solidFill>
                  <a:srgbClr val="000000"/>
                </a:solidFill>
              </a:rPr>
              <a:t>.</a:t>
            </a:r>
          </a:p>
          <a:p>
            <a:r>
              <a:rPr lang="pt-BR" dirty="0" err="1" smtClean="0">
                <a:solidFill>
                  <a:srgbClr val="000000"/>
                </a:solidFill>
              </a:rPr>
              <a:t>With</a:t>
            </a:r>
            <a:r>
              <a:rPr lang="pt-BR" dirty="0" smtClean="0">
                <a:solidFill>
                  <a:srgbClr val="000000"/>
                </a:solidFill>
              </a:rPr>
              <a:t> </a:t>
            </a:r>
            <a:r>
              <a:rPr lang="pt-BR" dirty="0" err="1" smtClean="0">
                <a:solidFill>
                  <a:srgbClr val="000000"/>
                </a:solidFill>
              </a:rPr>
              <a:t>the</a:t>
            </a:r>
            <a:r>
              <a:rPr lang="pt-BR" dirty="0" smtClean="0">
                <a:solidFill>
                  <a:srgbClr val="000000"/>
                </a:solidFill>
              </a:rPr>
              <a:t> </a:t>
            </a:r>
            <a:r>
              <a:rPr lang="pt-BR" dirty="0" err="1" smtClean="0">
                <a:solidFill>
                  <a:srgbClr val="000000"/>
                </a:solidFill>
              </a:rPr>
              <a:t>pressure</a:t>
            </a:r>
            <a:r>
              <a:rPr lang="pt-BR" dirty="0" smtClean="0">
                <a:solidFill>
                  <a:srgbClr val="000000"/>
                </a:solidFill>
              </a:rPr>
              <a:t> </a:t>
            </a:r>
            <a:r>
              <a:rPr lang="pt-BR" dirty="0" err="1" smtClean="0">
                <a:solidFill>
                  <a:srgbClr val="000000"/>
                </a:solidFill>
              </a:rPr>
              <a:t>released</a:t>
            </a:r>
            <a:r>
              <a:rPr lang="pt-BR" dirty="0" smtClean="0">
                <a:solidFill>
                  <a:srgbClr val="000000"/>
                </a:solidFill>
              </a:rPr>
              <a:t> a </a:t>
            </a:r>
            <a:r>
              <a:rPr lang="pt-BR" dirty="0" err="1" smtClean="0">
                <a:solidFill>
                  <a:srgbClr val="000000"/>
                </a:solidFill>
              </a:rPr>
              <a:t>huge</a:t>
            </a:r>
            <a:r>
              <a:rPr lang="pt-BR" dirty="0" smtClean="0">
                <a:solidFill>
                  <a:srgbClr val="000000"/>
                </a:solidFill>
              </a:rPr>
              <a:t> lateral </a:t>
            </a:r>
            <a:r>
              <a:rPr lang="pt-BR" dirty="0" err="1" smtClean="0">
                <a:solidFill>
                  <a:srgbClr val="000000"/>
                </a:solidFill>
              </a:rPr>
              <a:t>blast</a:t>
            </a:r>
            <a:r>
              <a:rPr lang="pt-BR" dirty="0" smtClean="0">
                <a:solidFill>
                  <a:srgbClr val="000000"/>
                </a:solidFill>
              </a:rPr>
              <a:t> </a:t>
            </a:r>
            <a:r>
              <a:rPr lang="pt-BR" dirty="0" err="1" smtClean="0">
                <a:solidFill>
                  <a:srgbClr val="000000"/>
                </a:solidFill>
              </a:rPr>
              <a:t>heads</a:t>
            </a:r>
            <a:r>
              <a:rPr lang="pt-BR" dirty="0" smtClean="0">
                <a:solidFill>
                  <a:srgbClr val="000000"/>
                </a:solidFill>
              </a:rPr>
              <a:t> </a:t>
            </a:r>
            <a:r>
              <a:rPr lang="pt-BR" dirty="0" err="1" smtClean="0">
                <a:solidFill>
                  <a:srgbClr val="000000"/>
                </a:solidFill>
              </a:rPr>
              <a:t>northwards</a:t>
            </a:r>
            <a:r>
              <a:rPr lang="pt-BR" dirty="0" smtClean="0">
                <a:solidFill>
                  <a:srgbClr val="000000"/>
                </a:solidFill>
              </a:rPr>
              <a:t>.</a:t>
            </a:r>
          </a:p>
          <a:p>
            <a:r>
              <a:rPr lang="pt-BR" dirty="0" smtClean="0">
                <a:solidFill>
                  <a:srgbClr val="000000"/>
                </a:solidFill>
              </a:rPr>
              <a:t>More </a:t>
            </a:r>
            <a:r>
              <a:rPr lang="pt-BR" dirty="0" err="1" smtClean="0">
                <a:solidFill>
                  <a:srgbClr val="000000"/>
                </a:solidFill>
              </a:rPr>
              <a:t>and</a:t>
            </a:r>
            <a:r>
              <a:rPr lang="pt-BR" dirty="0" smtClean="0">
                <a:solidFill>
                  <a:srgbClr val="000000"/>
                </a:solidFill>
              </a:rPr>
              <a:t> more </a:t>
            </a:r>
            <a:r>
              <a:rPr lang="pt-BR" dirty="0" err="1" smtClean="0">
                <a:solidFill>
                  <a:srgbClr val="000000"/>
                </a:solidFill>
              </a:rPr>
              <a:t>ash</a:t>
            </a:r>
            <a:r>
              <a:rPr lang="pt-BR" dirty="0" smtClean="0">
                <a:solidFill>
                  <a:srgbClr val="000000"/>
                </a:solidFill>
              </a:rPr>
              <a:t> </a:t>
            </a:r>
            <a:r>
              <a:rPr lang="pt-BR" dirty="0" err="1" smtClean="0">
                <a:solidFill>
                  <a:srgbClr val="000000"/>
                </a:solidFill>
              </a:rPr>
              <a:t>shoots</a:t>
            </a:r>
            <a:r>
              <a:rPr lang="pt-BR" dirty="0" smtClean="0">
                <a:solidFill>
                  <a:srgbClr val="000000"/>
                </a:solidFill>
              </a:rPr>
              <a:t> </a:t>
            </a:r>
            <a:r>
              <a:rPr lang="pt-BR" dirty="0" err="1" smtClean="0">
                <a:solidFill>
                  <a:srgbClr val="000000"/>
                </a:solidFill>
              </a:rPr>
              <a:t>up</a:t>
            </a:r>
            <a:r>
              <a:rPr lang="pt-BR" dirty="0" smtClean="0">
                <a:solidFill>
                  <a:srgbClr val="000000"/>
                </a:solidFill>
              </a:rPr>
              <a:t> high </a:t>
            </a:r>
            <a:r>
              <a:rPr lang="pt-BR" dirty="0" err="1" smtClean="0">
                <a:solidFill>
                  <a:srgbClr val="000000"/>
                </a:solidFill>
              </a:rPr>
              <a:t>into</a:t>
            </a:r>
            <a:r>
              <a:rPr lang="pt-BR" dirty="0" smtClean="0">
                <a:solidFill>
                  <a:srgbClr val="000000"/>
                </a:solidFill>
              </a:rPr>
              <a:t> </a:t>
            </a:r>
            <a:r>
              <a:rPr lang="pt-BR" dirty="0" err="1" smtClean="0">
                <a:solidFill>
                  <a:srgbClr val="000000"/>
                </a:solidFill>
              </a:rPr>
              <a:t>the</a:t>
            </a:r>
            <a:r>
              <a:rPr lang="pt-BR" dirty="0" smtClean="0">
                <a:solidFill>
                  <a:srgbClr val="000000"/>
                </a:solidFill>
              </a:rPr>
              <a:t> </a:t>
            </a:r>
            <a:r>
              <a:rPr lang="pt-BR" dirty="0" err="1" smtClean="0">
                <a:solidFill>
                  <a:srgbClr val="000000"/>
                </a:solidFill>
              </a:rPr>
              <a:t>atmosphere</a:t>
            </a:r>
            <a:r>
              <a:rPr lang="pt-BR" dirty="0" smtClean="0">
                <a:solidFill>
                  <a:srgbClr val="000000"/>
                </a:solidFill>
              </a:rPr>
              <a:t>. It </a:t>
            </a:r>
            <a:r>
              <a:rPr lang="pt-BR" dirty="0" err="1" smtClean="0">
                <a:solidFill>
                  <a:srgbClr val="000000"/>
                </a:solidFill>
              </a:rPr>
              <a:t>gradually</a:t>
            </a:r>
            <a:r>
              <a:rPr lang="pt-BR" dirty="0" smtClean="0">
                <a:solidFill>
                  <a:srgbClr val="000000"/>
                </a:solidFill>
              </a:rPr>
              <a:t> </a:t>
            </a:r>
            <a:r>
              <a:rPr lang="pt-BR" dirty="0" err="1" smtClean="0">
                <a:solidFill>
                  <a:srgbClr val="000000"/>
                </a:solidFill>
              </a:rPr>
              <a:t>blows</a:t>
            </a:r>
            <a:r>
              <a:rPr lang="pt-BR" dirty="0" smtClean="0">
                <a:solidFill>
                  <a:srgbClr val="000000"/>
                </a:solidFill>
              </a:rPr>
              <a:t> </a:t>
            </a:r>
            <a:r>
              <a:rPr lang="pt-BR" dirty="0" err="1" smtClean="0">
                <a:solidFill>
                  <a:srgbClr val="000000"/>
                </a:solidFill>
              </a:rPr>
              <a:t>around</a:t>
            </a:r>
            <a:r>
              <a:rPr lang="pt-BR" dirty="0" smtClean="0">
                <a:solidFill>
                  <a:srgbClr val="000000"/>
                </a:solidFill>
              </a:rPr>
              <a:t> </a:t>
            </a:r>
            <a:r>
              <a:rPr lang="pt-BR" dirty="0" err="1" smtClean="0">
                <a:solidFill>
                  <a:srgbClr val="000000"/>
                </a:solidFill>
              </a:rPr>
              <a:t>the</a:t>
            </a:r>
            <a:r>
              <a:rPr lang="pt-BR" dirty="0" smtClean="0">
                <a:solidFill>
                  <a:srgbClr val="000000"/>
                </a:solidFill>
              </a:rPr>
              <a:t> world.</a:t>
            </a:r>
          </a:p>
          <a:p>
            <a:endParaRPr lang="pt-BR" dirty="0">
              <a:solidFill>
                <a:srgbClr val="000000"/>
              </a:solidFill>
            </a:endParaRPr>
          </a:p>
          <a:p>
            <a:r>
              <a:rPr lang="pt-BR" dirty="0">
                <a:solidFill>
                  <a:srgbClr val="000000"/>
                </a:solidFill>
              </a:rPr>
              <a:t>Abril </a:t>
            </a:r>
            <a:r>
              <a:rPr lang="pt-BR" dirty="0" smtClean="0">
                <a:solidFill>
                  <a:srgbClr val="000000"/>
                </a:solidFill>
              </a:rPr>
              <a:t>/ Maio </a:t>
            </a:r>
            <a:r>
              <a:rPr lang="pt-BR" dirty="0">
                <a:solidFill>
                  <a:srgbClr val="000000"/>
                </a:solidFill>
              </a:rPr>
              <a:t>de 1980 às 8h32.</a:t>
            </a:r>
          </a:p>
          <a:p>
            <a:r>
              <a:rPr lang="pt-BR" dirty="0">
                <a:solidFill>
                  <a:srgbClr val="000000"/>
                </a:solidFill>
              </a:rPr>
              <a:t>Uma protuberância estava crescendo no flanco norte.</a:t>
            </a:r>
          </a:p>
          <a:p>
            <a:r>
              <a:rPr lang="pt-BR" dirty="0">
                <a:solidFill>
                  <a:srgbClr val="000000"/>
                </a:solidFill>
              </a:rPr>
              <a:t>Um terremoto ocorre sob o vulcão e desencadeia um enorme deslizamento de terra.</a:t>
            </a:r>
          </a:p>
          <a:p>
            <a:r>
              <a:rPr lang="pt-BR" dirty="0">
                <a:solidFill>
                  <a:srgbClr val="000000"/>
                </a:solidFill>
              </a:rPr>
              <a:t>Com a pressão liberada, uma enorme explosão lateral segue para o norte.</a:t>
            </a:r>
          </a:p>
          <a:p>
            <a:r>
              <a:rPr lang="pt-BR" dirty="0">
                <a:solidFill>
                  <a:srgbClr val="000000"/>
                </a:solidFill>
              </a:rPr>
              <a:t>Mais e mais cinzas se elevam na atmosfera. Ele gradualmente sopra ao redor do mundo.</a:t>
            </a:r>
          </a:p>
        </p:txBody>
      </p:sp>
      <p:sp>
        <p:nvSpPr>
          <p:cNvPr id="19" name="CaixaDeTexto 18"/>
          <p:cNvSpPr txBox="1"/>
          <p:nvPr/>
        </p:nvSpPr>
        <p:spPr>
          <a:xfrm>
            <a:off x="251520" y="2348880"/>
            <a:ext cx="2232248" cy="3416320"/>
          </a:xfrm>
          <a:prstGeom prst="rect">
            <a:avLst/>
          </a:prstGeom>
          <a:noFill/>
        </p:spPr>
        <p:txBody>
          <a:bodyPr wrap="square" rtlCol="0">
            <a:spAutoFit/>
          </a:bodyPr>
          <a:lstStyle/>
          <a:p>
            <a:r>
              <a:rPr lang="pt-BR" dirty="0" err="1" smtClean="0">
                <a:solidFill>
                  <a:srgbClr val="000000"/>
                </a:solidFill>
              </a:rPr>
              <a:t>Steam</a:t>
            </a:r>
            <a:r>
              <a:rPr lang="pt-BR" dirty="0" smtClean="0">
                <a:solidFill>
                  <a:srgbClr val="000000"/>
                </a:solidFill>
              </a:rPr>
              <a:t> </a:t>
            </a:r>
            <a:r>
              <a:rPr lang="pt-BR" dirty="0" err="1" smtClean="0">
                <a:solidFill>
                  <a:srgbClr val="000000"/>
                </a:solidFill>
              </a:rPr>
              <a:t>and</a:t>
            </a:r>
            <a:r>
              <a:rPr lang="pt-BR" dirty="0" smtClean="0">
                <a:solidFill>
                  <a:srgbClr val="000000"/>
                </a:solidFill>
              </a:rPr>
              <a:t> </a:t>
            </a:r>
            <a:r>
              <a:rPr lang="pt-BR" dirty="0" err="1" smtClean="0">
                <a:solidFill>
                  <a:srgbClr val="000000"/>
                </a:solidFill>
              </a:rPr>
              <a:t>ash</a:t>
            </a:r>
            <a:r>
              <a:rPr lang="pt-BR" dirty="0" smtClean="0">
                <a:solidFill>
                  <a:srgbClr val="000000"/>
                </a:solidFill>
              </a:rPr>
              <a:t> </a:t>
            </a:r>
            <a:r>
              <a:rPr lang="pt-BR" dirty="0" err="1" smtClean="0">
                <a:solidFill>
                  <a:srgbClr val="000000"/>
                </a:solidFill>
              </a:rPr>
              <a:t>bulge</a:t>
            </a:r>
            <a:endParaRPr lang="pt-BR" dirty="0" smtClean="0">
              <a:solidFill>
                <a:srgbClr val="000000"/>
              </a:solidFill>
            </a:endParaRPr>
          </a:p>
          <a:p>
            <a:r>
              <a:rPr lang="pt-BR" dirty="0" err="1" smtClean="0">
                <a:solidFill>
                  <a:srgbClr val="000000"/>
                </a:solidFill>
              </a:rPr>
              <a:t>Displaced</a:t>
            </a:r>
            <a:r>
              <a:rPr lang="pt-BR" dirty="0" smtClean="0">
                <a:solidFill>
                  <a:srgbClr val="000000"/>
                </a:solidFill>
              </a:rPr>
              <a:t> </a:t>
            </a:r>
            <a:r>
              <a:rPr lang="pt-BR" dirty="0" err="1" smtClean="0">
                <a:solidFill>
                  <a:srgbClr val="000000"/>
                </a:solidFill>
              </a:rPr>
              <a:t>bulge</a:t>
            </a:r>
            <a:r>
              <a:rPr lang="pt-BR" dirty="0" smtClean="0">
                <a:solidFill>
                  <a:srgbClr val="000000"/>
                </a:solidFill>
              </a:rPr>
              <a:t> </a:t>
            </a:r>
            <a:r>
              <a:rPr lang="pt-BR" dirty="0" err="1" smtClean="0">
                <a:solidFill>
                  <a:srgbClr val="000000"/>
                </a:solidFill>
              </a:rPr>
              <a:t>block</a:t>
            </a:r>
            <a:endParaRPr lang="pt-BR" dirty="0" smtClean="0">
              <a:solidFill>
                <a:srgbClr val="000000"/>
              </a:solidFill>
            </a:endParaRPr>
          </a:p>
          <a:p>
            <a:r>
              <a:rPr lang="pt-BR" dirty="0" err="1" smtClean="0">
                <a:solidFill>
                  <a:srgbClr val="000000"/>
                </a:solidFill>
              </a:rPr>
              <a:t>Eruption</a:t>
            </a:r>
            <a:r>
              <a:rPr lang="pt-BR" dirty="0" smtClean="0">
                <a:solidFill>
                  <a:srgbClr val="000000"/>
                </a:solidFill>
              </a:rPr>
              <a:t> </a:t>
            </a:r>
            <a:r>
              <a:rPr lang="pt-BR" dirty="0" err="1" smtClean="0">
                <a:solidFill>
                  <a:srgbClr val="000000"/>
                </a:solidFill>
              </a:rPr>
              <a:t>column</a:t>
            </a:r>
            <a:endParaRPr lang="pt-BR" dirty="0" smtClean="0">
              <a:solidFill>
                <a:srgbClr val="000000"/>
              </a:solidFill>
            </a:endParaRPr>
          </a:p>
          <a:p>
            <a:r>
              <a:rPr lang="pt-BR" dirty="0" smtClean="0">
                <a:solidFill>
                  <a:srgbClr val="000000"/>
                </a:solidFill>
              </a:rPr>
              <a:t>Lateral </a:t>
            </a:r>
            <a:r>
              <a:rPr lang="pt-BR" dirty="0" err="1" smtClean="0">
                <a:solidFill>
                  <a:srgbClr val="000000"/>
                </a:solidFill>
              </a:rPr>
              <a:t>blast</a:t>
            </a:r>
            <a:endParaRPr lang="pt-BR" dirty="0" smtClean="0">
              <a:solidFill>
                <a:srgbClr val="000000"/>
              </a:solidFill>
            </a:endParaRPr>
          </a:p>
          <a:p>
            <a:endParaRPr lang="pt-BR" dirty="0">
              <a:solidFill>
                <a:srgbClr val="000000"/>
              </a:solidFill>
            </a:endParaRPr>
          </a:p>
          <a:p>
            <a:r>
              <a:rPr lang="pt-BR" dirty="0">
                <a:solidFill>
                  <a:srgbClr val="000000"/>
                </a:solidFill>
              </a:rPr>
              <a:t>Vapor e protuberância de cinzas</a:t>
            </a:r>
          </a:p>
          <a:p>
            <a:r>
              <a:rPr lang="pt-BR" dirty="0">
                <a:solidFill>
                  <a:srgbClr val="000000"/>
                </a:solidFill>
              </a:rPr>
              <a:t>Bloco de protuberância deslocada</a:t>
            </a:r>
          </a:p>
          <a:p>
            <a:r>
              <a:rPr lang="pt-BR" dirty="0">
                <a:solidFill>
                  <a:srgbClr val="000000"/>
                </a:solidFill>
              </a:rPr>
              <a:t>Coluna de erupção</a:t>
            </a:r>
          </a:p>
          <a:p>
            <a:r>
              <a:rPr lang="pt-BR" dirty="0">
                <a:solidFill>
                  <a:srgbClr val="000000"/>
                </a:solidFill>
              </a:rPr>
              <a:t>Explosão lateral</a:t>
            </a:r>
          </a:p>
        </p:txBody>
      </p:sp>
    </p:spTree>
    <p:extLst>
      <p:ext uri="{BB962C8B-B14F-4D97-AF65-F5344CB8AC3E}">
        <p14:creationId xmlns:p14="http://schemas.microsoft.com/office/powerpoint/2010/main" val="1287792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 Progresso da Erupção</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a:xfrm>
            <a:off x="6387978" y="6049011"/>
            <a:ext cx="1905000" cy="457200"/>
          </a:xfrm>
        </p:spPr>
        <p:txBody>
          <a:bodyPr/>
          <a:lstStyle/>
          <a:p>
            <a:pPr>
              <a:defRPr/>
            </a:pPr>
            <a:fld id="{E1911980-6A66-4AF6-9F67-1985CF5B315D}" type="slidenum">
              <a:rPr lang="en-US" smtClean="0">
                <a:solidFill>
                  <a:srgbClr val="663300"/>
                </a:solidFill>
              </a:rPr>
              <a:pPr>
                <a:defRPr/>
              </a:pPr>
              <a:t>11</a:t>
            </a:fld>
            <a:endParaRPr lang="en-US">
              <a:solidFill>
                <a:srgbClr val="663300"/>
              </a:solidFill>
            </a:endParaRPr>
          </a:p>
        </p:txBody>
      </p:sp>
      <p:sp>
        <p:nvSpPr>
          <p:cNvPr id="8" name="Retângulo 7"/>
          <p:cNvSpPr/>
          <p:nvPr/>
        </p:nvSpPr>
        <p:spPr bwMode="auto">
          <a:xfrm>
            <a:off x="164418" y="1023612"/>
            <a:ext cx="8728062" cy="5665290"/>
          </a:xfrm>
          <a:prstGeom prst="rect">
            <a:avLst/>
          </a:prstGeom>
          <a:solidFill>
            <a:schemeClr val="bg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415" y="2564904"/>
            <a:ext cx="4372585" cy="4077269"/>
          </a:xfrm>
          <a:prstGeom prst="rect">
            <a:avLst/>
          </a:prstGeom>
        </p:spPr>
      </p:pic>
      <p:sp>
        <p:nvSpPr>
          <p:cNvPr id="9" name="Retângulo 8"/>
          <p:cNvSpPr/>
          <p:nvPr/>
        </p:nvSpPr>
        <p:spPr>
          <a:xfrm>
            <a:off x="720081" y="1157843"/>
            <a:ext cx="7956375" cy="1077218"/>
          </a:xfrm>
          <a:prstGeom prst="rect">
            <a:avLst/>
          </a:prstGeom>
        </p:spPr>
        <p:txBody>
          <a:bodyPr wrap="square">
            <a:spAutoFit/>
          </a:bodyPr>
          <a:lstStyle/>
          <a:p>
            <a:r>
              <a:rPr lang="pt-BR" sz="1600" dirty="0" smtClean="0">
                <a:solidFill>
                  <a:srgbClr val="000000"/>
                </a:solidFill>
              </a:rPr>
              <a:t>Magma subindo dentro da montanha durante um período de semanas criou uma protuberância no lado norte. Às 8h32min, um terremoto de magnitude 5,1 soltou a protuberância, fazendo com que o lado norte se dissolvesse em uma avalanche maciça.</a:t>
            </a:r>
            <a:endParaRPr lang="pt-BR" sz="1600" dirty="0">
              <a:solidFill>
                <a:srgbClr val="000000"/>
              </a:solidFill>
            </a:endParaRPr>
          </a:p>
        </p:txBody>
      </p:sp>
      <p:sp>
        <p:nvSpPr>
          <p:cNvPr id="10" name="Retângulo 9"/>
          <p:cNvSpPr/>
          <p:nvPr/>
        </p:nvSpPr>
        <p:spPr>
          <a:xfrm>
            <a:off x="1053440" y="2398481"/>
            <a:ext cx="1656184" cy="338554"/>
          </a:xfrm>
          <a:prstGeom prst="rect">
            <a:avLst/>
          </a:prstGeom>
        </p:spPr>
        <p:txBody>
          <a:bodyPr wrap="square">
            <a:spAutoFit/>
          </a:bodyPr>
          <a:lstStyle/>
          <a:p>
            <a:r>
              <a:rPr lang="pt-BR" sz="1600" dirty="0" smtClean="0">
                <a:solidFill>
                  <a:srgbClr val="000000"/>
                </a:solidFill>
              </a:rPr>
              <a:t>Pluma </a:t>
            </a:r>
            <a:r>
              <a:rPr lang="pt-BR" sz="1600" dirty="0">
                <a:solidFill>
                  <a:srgbClr val="000000"/>
                </a:solidFill>
              </a:rPr>
              <a:t>de </a:t>
            </a:r>
            <a:r>
              <a:rPr lang="pt-BR" sz="1600" dirty="0" smtClean="0">
                <a:solidFill>
                  <a:srgbClr val="000000"/>
                </a:solidFill>
              </a:rPr>
              <a:t>Cinza</a:t>
            </a:r>
            <a:endParaRPr lang="pt-BR" sz="1600" dirty="0">
              <a:solidFill>
                <a:srgbClr val="000000"/>
              </a:solidFill>
            </a:endParaRPr>
          </a:p>
        </p:txBody>
      </p:sp>
      <p:sp>
        <p:nvSpPr>
          <p:cNvPr id="11" name="Retângulo 10"/>
          <p:cNvSpPr/>
          <p:nvPr/>
        </p:nvSpPr>
        <p:spPr>
          <a:xfrm>
            <a:off x="692254" y="4198240"/>
            <a:ext cx="981552" cy="338554"/>
          </a:xfrm>
          <a:prstGeom prst="rect">
            <a:avLst/>
          </a:prstGeom>
        </p:spPr>
        <p:txBody>
          <a:bodyPr wrap="square">
            <a:spAutoFit/>
          </a:bodyPr>
          <a:lstStyle/>
          <a:p>
            <a:r>
              <a:rPr lang="pt-BR" sz="1600" dirty="0" smtClean="0">
                <a:solidFill>
                  <a:srgbClr val="000000"/>
                </a:solidFill>
              </a:rPr>
              <a:t>Cratera</a:t>
            </a:r>
            <a:endParaRPr lang="pt-BR" sz="1600" dirty="0">
              <a:solidFill>
                <a:srgbClr val="000000"/>
              </a:solidFill>
            </a:endParaRPr>
          </a:p>
        </p:txBody>
      </p:sp>
      <p:sp>
        <p:nvSpPr>
          <p:cNvPr id="12" name="Retângulo 11"/>
          <p:cNvSpPr/>
          <p:nvPr/>
        </p:nvSpPr>
        <p:spPr>
          <a:xfrm>
            <a:off x="3319195" y="5445224"/>
            <a:ext cx="1036781" cy="830997"/>
          </a:xfrm>
          <a:prstGeom prst="rect">
            <a:avLst/>
          </a:prstGeom>
        </p:spPr>
        <p:txBody>
          <a:bodyPr wrap="square">
            <a:spAutoFit/>
          </a:bodyPr>
          <a:lstStyle/>
          <a:p>
            <a:pPr algn="ctr"/>
            <a:r>
              <a:rPr lang="pt-BR" sz="1600" dirty="0" smtClean="0">
                <a:solidFill>
                  <a:srgbClr val="000000"/>
                </a:solidFill>
              </a:rPr>
              <a:t>Onda   da explosão</a:t>
            </a:r>
            <a:endParaRPr lang="pt-BR" sz="1600" dirty="0">
              <a:solidFill>
                <a:srgbClr val="000000"/>
              </a:solidFill>
            </a:endParaRPr>
          </a:p>
        </p:txBody>
      </p:sp>
      <p:sp>
        <p:nvSpPr>
          <p:cNvPr id="13" name="Retângulo 12"/>
          <p:cNvSpPr/>
          <p:nvPr/>
        </p:nvSpPr>
        <p:spPr bwMode="auto">
          <a:xfrm>
            <a:off x="2877923" y="5282579"/>
            <a:ext cx="182880" cy="182880"/>
          </a:xfrm>
          <a:prstGeom prst="rect">
            <a:avLst/>
          </a:prstGeom>
          <a:solidFill>
            <a:srgbClr val="FF0000"/>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sp>
        <p:nvSpPr>
          <p:cNvPr id="15" name="Retângulo 14"/>
          <p:cNvSpPr/>
          <p:nvPr/>
        </p:nvSpPr>
        <p:spPr bwMode="auto">
          <a:xfrm>
            <a:off x="1798281" y="2926762"/>
            <a:ext cx="182880" cy="182880"/>
          </a:xfrm>
          <a:prstGeom prst="rect">
            <a:avLst/>
          </a:prstGeom>
          <a:solidFill>
            <a:srgbClr val="FF0000"/>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sp>
        <p:nvSpPr>
          <p:cNvPr id="16" name="Retângulo 15"/>
          <p:cNvSpPr/>
          <p:nvPr/>
        </p:nvSpPr>
        <p:spPr bwMode="auto">
          <a:xfrm>
            <a:off x="1706841" y="4617828"/>
            <a:ext cx="182880" cy="182880"/>
          </a:xfrm>
          <a:prstGeom prst="rect">
            <a:avLst/>
          </a:prstGeom>
          <a:solidFill>
            <a:srgbClr val="FF0000"/>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sp>
        <p:nvSpPr>
          <p:cNvPr id="18" name="Retângulo 17"/>
          <p:cNvSpPr/>
          <p:nvPr/>
        </p:nvSpPr>
        <p:spPr bwMode="auto">
          <a:xfrm>
            <a:off x="4462920" y="4561323"/>
            <a:ext cx="182880" cy="182880"/>
          </a:xfrm>
          <a:prstGeom prst="rect">
            <a:avLst/>
          </a:prstGeom>
          <a:solidFill>
            <a:srgbClr val="FF0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sp>
        <p:nvSpPr>
          <p:cNvPr id="19" name="Retângulo 18"/>
          <p:cNvSpPr/>
          <p:nvPr/>
        </p:nvSpPr>
        <p:spPr bwMode="auto">
          <a:xfrm>
            <a:off x="509374" y="1228155"/>
            <a:ext cx="182880" cy="182880"/>
          </a:xfrm>
          <a:prstGeom prst="rect">
            <a:avLst/>
          </a:prstGeom>
          <a:solidFill>
            <a:srgbClr val="FF0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sp>
        <p:nvSpPr>
          <p:cNvPr id="14" name="CaixaDeTexto 13"/>
          <p:cNvSpPr txBox="1"/>
          <p:nvPr/>
        </p:nvSpPr>
        <p:spPr>
          <a:xfrm>
            <a:off x="1678664" y="4586795"/>
            <a:ext cx="360040" cy="246221"/>
          </a:xfrm>
          <a:prstGeom prst="rect">
            <a:avLst/>
          </a:prstGeom>
          <a:noFill/>
        </p:spPr>
        <p:txBody>
          <a:bodyPr wrap="square" rtlCol="0">
            <a:spAutoFit/>
          </a:bodyPr>
          <a:lstStyle/>
          <a:p>
            <a:r>
              <a:rPr lang="pt-BR" sz="1000" dirty="0" smtClean="0"/>
              <a:t>1</a:t>
            </a:r>
            <a:endParaRPr lang="pt-BR" sz="1000" dirty="0"/>
          </a:p>
        </p:txBody>
      </p:sp>
      <p:sp>
        <p:nvSpPr>
          <p:cNvPr id="21" name="CaixaDeTexto 20"/>
          <p:cNvSpPr txBox="1"/>
          <p:nvPr/>
        </p:nvSpPr>
        <p:spPr>
          <a:xfrm>
            <a:off x="467544" y="1200319"/>
            <a:ext cx="360040" cy="246221"/>
          </a:xfrm>
          <a:prstGeom prst="rect">
            <a:avLst/>
          </a:prstGeom>
          <a:noFill/>
        </p:spPr>
        <p:txBody>
          <a:bodyPr wrap="square" rtlCol="0">
            <a:spAutoFit/>
          </a:bodyPr>
          <a:lstStyle/>
          <a:p>
            <a:r>
              <a:rPr lang="pt-BR" sz="1000" dirty="0" smtClean="0"/>
              <a:t>1</a:t>
            </a:r>
            <a:endParaRPr lang="pt-BR" sz="1000" dirty="0"/>
          </a:p>
        </p:txBody>
      </p:sp>
      <p:sp>
        <p:nvSpPr>
          <p:cNvPr id="22" name="CaixaDeTexto 21"/>
          <p:cNvSpPr txBox="1"/>
          <p:nvPr/>
        </p:nvSpPr>
        <p:spPr>
          <a:xfrm>
            <a:off x="2846956" y="5250908"/>
            <a:ext cx="360040" cy="246221"/>
          </a:xfrm>
          <a:prstGeom prst="rect">
            <a:avLst/>
          </a:prstGeom>
          <a:noFill/>
        </p:spPr>
        <p:txBody>
          <a:bodyPr wrap="square" rtlCol="0">
            <a:spAutoFit/>
          </a:bodyPr>
          <a:lstStyle/>
          <a:p>
            <a:r>
              <a:rPr lang="pt-BR" sz="1000" dirty="0" smtClean="0"/>
              <a:t>2</a:t>
            </a:r>
            <a:endParaRPr lang="pt-BR" sz="1000" dirty="0"/>
          </a:p>
        </p:txBody>
      </p:sp>
      <p:grpSp>
        <p:nvGrpSpPr>
          <p:cNvPr id="25" name="Grupo 24"/>
          <p:cNvGrpSpPr/>
          <p:nvPr/>
        </p:nvGrpSpPr>
        <p:grpSpPr>
          <a:xfrm>
            <a:off x="3563888" y="2636912"/>
            <a:ext cx="4811847" cy="1323439"/>
            <a:chOff x="3563888" y="2636912"/>
            <a:chExt cx="4811847" cy="1323439"/>
          </a:xfrm>
        </p:grpSpPr>
        <p:sp>
          <p:nvSpPr>
            <p:cNvPr id="7" name="Retângulo 6"/>
            <p:cNvSpPr/>
            <p:nvPr/>
          </p:nvSpPr>
          <p:spPr>
            <a:xfrm>
              <a:off x="3803735" y="2636912"/>
              <a:ext cx="4572000" cy="1323439"/>
            </a:xfrm>
            <a:prstGeom prst="rect">
              <a:avLst/>
            </a:prstGeom>
          </p:spPr>
          <p:txBody>
            <a:bodyPr>
              <a:spAutoFit/>
            </a:bodyPr>
            <a:lstStyle/>
            <a:p>
              <a:r>
                <a:rPr lang="pt-BR" sz="1600" dirty="0" smtClean="0">
                  <a:solidFill>
                    <a:srgbClr val="000000"/>
                  </a:solidFill>
                </a:rPr>
                <a:t>A </a:t>
              </a:r>
              <a:r>
                <a:rPr lang="pt-BR" sz="1600" dirty="0">
                  <a:solidFill>
                    <a:srgbClr val="000000"/>
                  </a:solidFill>
                </a:rPr>
                <a:t>avalanche liberou a pressão acumulada dos gases magmáticos, resultando em uma explosão lateral norte. A explosão criou um caminho de destruição de 17 a 18 quilômetros em forma de leque</a:t>
              </a:r>
              <a:r>
                <a:rPr lang="pt-BR" sz="1600" dirty="0" smtClean="0">
                  <a:solidFill>
                    <a:srgbClr val="000000"/>
                  </a:solidFill>
                </a:rPr>
                <a:t>.</a:t>
              </a:r>
              <a:endParaRPr lang="pt-BR" sz="1600" dirty="0">
                <a:solidFill>
                  <a:srgbClr val="000000"/>
                </a:solidFill>
              </a:endParaRPr>
            </a:p>
          </p:txBody>
        </p:sp>
        <p:sp>
          <p:nvSpPr>
            <p:cNvPr id="17" name="Retângulo 16"/>
            <p:cNvSpPr/>
            <p:nvPr/>
          </p:nvSpPr>
          <p:spPr bwMode="auto">
            <a:xfrm>
              <a:off x="3589440" y="2693588"/>
              <a:ext cx="182880" cy="182880"/>
            </a:xfrm>
            <a:prstGeom prst="rect">
              <a:avLst/>
            </a:prstGeom>
            <a:solidFill>
              <a:srgbClr val="FF0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sp>
          <p:nvSpPr>
            <p:cNvPr id="23" name="CaixaDeTexto 22"/>
            <p:cNvSpPr txBox="1"/>
            <p:nvPr/>
          </p:nvSpPr>
          <p:spPr>
            <a:xfrm>
              <a:off x="3563888" y="2667190"/>
              <a:ext cx="360040" cy="246221"/>
            </a:xfrm>
            <a:prstGeom prst="rect">
              <a:avLst/>
            </a:prstGeom>
            <a:noFill/>
          </p:spPr>
          <p:txBody>
            <a:bodyPr wrap="square" rtlCol="0">
              <a:spAutoFit/>
            </a:bodyPr>
            <a:lstStyle/>
            <a:p>
              <a:r>
                <a:rPr lang="pt-BR" sz="1000" dirty="0" smtClean="0"/>
                <a:t>2</a:t>
              </a:r>
              <a:endParaRPr lang="pt-BR" sz="1000" dirty="0"/>
            </a:p>
          </p:txBody>
        </p:sp>
      </p:grpSp>
      <p:sp>
        <p:nvSpPr>
          <p:cNvPr id="24" name="CaixaDeTexto 23"/>
          <p:cNvSpPr txBox="1"/>
          <p:nvPr/>
        </p:nvSpPr>
        <p:spPr>
          <a:xfrm>
            <a:off x="4652298" y="4509120"/>
            <a:ext cx="3880142" cy="1815882"/>
          </a:xfrm>
          <a:prstGeom prst="rect">
            <a:avLst/>
          </a:prstGeom>
          <a:noFill/>
        </p:spPr>
        <p:txBody>
          <a:bodyPr wrap="square" rtlCol="0">
            <a:spAutoFit/>
          </a:bodyPr>
          <a:lstStyle/>
          <a:p>
            <a:r>
              <a:rPr lang="pt-BR" sz="1600" dirty="0" smtClean="0">
                <a:solidFill>
                  <a:srgbClr val="000000"/>
                </a:solidFill>
              </a:rPr>
              <a:t>Com </a:t>
            </a:r>
            <a:r>
              <a:rPr lang="pt-BR" sz="1600" dirty="0">
                <a:solidFill>
                  <a:srgbClr val="000000"/>
                </a:solidFill>
              </a:rPr>
              <a:t>o topo da montanha desaparecido, a erupção subiu </a:t>
            </a:r>
            <a:r>
              <a:rPr lang="pt-BR" sz="1600" dirty="0" smtClean="0">
                <a:solidFill>
                  <a:srgbClr val="000000"/>
                </a:solidFill>
              </a:rPr>
              <a:t>25 </a:t>
            </a:r>
            <a:r>
              <a:rPr lang="pt-BR" sz="1600" dirty="0">
                <a:solidFill>
                  <a:srgbClr val="000000"/>
                </a:solidFill>
              </a:rPr>
              <a:t>milhas para cima, impulsionada por uma cadeia de explicações de dentro do núcleo da montanha. A erupção continuou por nove horas.</a:t>
            </a:r>
          </a:p>
          <a:p>
            <a:endParaRPr lang="pt-BR" sz="1600" dirty="0">
              <a:solidFill>
                <a:srgbClr val="000000"/>
              </a:solidFill>
            </a:endParaRPr>
          </a:p>
        </p:txBody>
      </p:sp>
      <p:sp>
        <p:nvSpPr>
          <p:cNvPr id="26" name="CaixaDeTexto 25"/>
          <p:cNvSpPr txBox="1"/>
          <p:nvPr/>
        </p:nvSpPr>
        <p:spPr>
          <a:xfrm>
            <a:off x="4427984" y="4535414"/>
            <a:ext cx="360040" cy="246221"/>
          </a:xfrm>
          <a:prstGeom prst="rect">
            <a:avLst/>
          </a:prstGeom>
          <a:noFill/>
        </p:spPr>
        <p:txBody>
          <a:bodyPr wrap="square" rtlCol="0">
            <a:spAutoFit/>
          </a:bodyPr>
          <a:lstStyle/>
          <a:p>
            <a:r>
              <a:rPr lang="pt-BR" sz="1000" dirty="0"/>
              <a:t>3</a:t>
            </a:r>
          </a:p>
        </p:txBody>
      </p:sp>
      <p:sp>
        <p:nvSpPr>
          <p:cNvPr id="27" name="CaixaDeTexto 26"/>
          <p:cNvSpPr txBox="1"/>
          <p:nvPr/>
        </p:nvSpPr>
        <p:spPr>
          <a:xfrm>
            <a:off x="1760148" y="2896132"/>
            <a:ext cx="360040" cy="246221"/>
          </a:xfrm>
          <a:prstGeom prst="rect">
            <a:avLst/>
          </a:prstGeom>
          <a:noFill/>
        </p:spPr>
        <p:txBody>
          <a:bodyPr wrap="square" rtlCol="0">
            <a:spAutoFit/>
          </a:bodyPr>
          <a:lstStyle/>
          <a:p>
            <a:r>
              <a:rPr lang="pt-BR" sz="1000" dirty="0"/>
              <a:t>3</a:t>
            </a:r>
          </a:p>
        </p:txBody>
      </p:sp>
    </p:spTree>
    <p:extLst>
      <p:ext uri="{BB962C8B-B14F-4D97-AF65-F5344CB8AC3E}">
        <p14:creationId xmlns:p14="http://schemas.microsoft.com/office/powerpoint/2010/main" val="148129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p:bldP spid="13" grpId="0" animBg="1"/>
      <p:bldP spid="15" grpId="0" animBg="1"/>
      <p:bldP spid="16" grpId="0" animBg="1"/>
      <p:bldP spid="18" grpId="0" animBg="1"/>
      <p:bldP spid="19" grpId="0" animBg="1"/>
      <p:bldP spid="14" grpId="0"/>
      <p:bldP spid="21" grpId="0"/>
      <p:bldP spid="22" grpId="0"/>
      <p:bldP spid="24" grpId="0"/>
      <p:bldP spid="2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 Progresso da Erupção</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a:xfrm>
            <a:off x="6553200" y="5744344"/>
            <a:ext cx="1905000" cy="457200"/>
          </a:xfrm>
        </p:spPr>
        <p:txBody>
          <a:bodyPr/>
          <a:lstStyle/>
          <a:p>
            <a:pPr>
              <a:defRPr/>
            </a:pPr>
            <a:fld id="{E1911980-6A66-4AF6-9F67-1985CF5B315D}" type="slidenum">
              <a:rPr lang="en-US" smtClean="0">
                <a:solidFill>
                  <a:srgbClr val="663300"/>
                </a:solidFill>
              </a:rPr>
              <a:pPr>
                <a:defRPr/>
              </a:pPr>
              <a:t>12</a:t>
            </a:fld>
            <a:endParaRPr lang="en-US">
              <a:solidFill>
                <a:srgbClr val="663300"/>
              </a:solidFill>
            </a:endParaRPr>
          </a:p>
        </p:txBody>
      </p:sp>
      <p:sp>
        <p:nvSpPr>
          <p:cNvPr id="8" name="Retângulo 7"/>
          <p:cNvSpPr/>
          <p:nvPr/>
        </p:nvSpPr>
        <p:spPr bwMode="auto">
          <a:xfrm>
            <a:off x="164418" y="1628800"/>
            <a:ext cx="8728062" cy="4556046"/>
          </a:xfrm>
          <a:prstGeom prst="rect">
            <a:avLst/>
          </a:prstGeom>
          <a:solidFill>
            <a:schemeClr val="bg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415" y="2060848"/>
            <a:ext cx="4372585" cy="4077269"/>
          </a:xfrm>
          <a:prstGeom prst="rect">
            <a:avLst/>
          </a:prstGeom>
        </p:spPr>
      </p:pic>
      <p:sp>
        <p:nvSpPr>
          <p:cNvPr id="10" name="Retângulo 9"/>
          <p:cNvSpPr/>
          <p:nvPr/>
        </p:nvSpPr>
        <p:spPr>
          <a:xfrm>
            <a:off x="1053440" y="1894425"/>
            <a:ext cx="1656184" cy="338554"/>
          </a:xfrm>
          <a:prstGeom prst="rect">
            <a:avLst/>
          </a:prstGeom>
        </p:spPr>
        <p:txBody>
          <a:bodyPr wrap="square">
            <a:spAutoFit/>
          </a:bodyPr>
          <a:lstStyle/>
          <a:p>
            <a:r>
              <a:rPr lang="pt-BR" sz="1600" dirty="0" smtClean="0">
                <a:solidFill>
                  <a:srgbClr val="000000"/>
                </a:solidFill>
              </a:rPr>
              <a:t>Pluma </a:t>
            </a:r>
            <a:r>
              <a:rPr lang="pt-BR" sz="1600" dirty="0">
                <a:solidFill>
                  <a:srgbClr val="000000"/>
                </a:solidFill>
              </a:rPr>
              <a:t>de </a:t>
            </a:r>
            <a:r>
              <a:rPr lang="pt-BR" sz="1600" dirty="0" smtClean="0">
                <a:solidFill>
                  <a:srgbClr val="000000"/>
                </a:solidFill>
              </a:rPr>
              <a:t>Cinza</a:t>
            </a:r>
            <a:endParaRPr lang="pt-BR" sz="1600" dirty="0">
              <a:solidFill>
                <a:srgbClr val="000000"/>
              </a:solidFill>
            </a:endParaRPr>
          </a:p>
        </p:txBody>
      </p:sp>
      <p:sp>
        <p:nvSpPr>
          <p:cNvPr id="11" name="Retângulo 10"/>
          <p:cNvSpPr/>
          <p:nvPr/>
        </p:nvSpPr>
        <p:spPr>
          <a:xfrm>
            <a:off x="692254" y="3694184"/>
            <a:ext cx="981552" cy="338554"/>
          </a:xfrm>
          <a:prstGeom prst="rect">
            <a:avLst/>
          </a:prstGeom>
        </p:spPr>
        <p:txBody>
          <a:bodyPr wrap="square">
            <a:spAutoFit/>
          </a:bodyPr>
          <a:lstStyle/>
          <a:p>
            <a:r>
              <a:rPr lang="pt-BR" sz="1600" dirty="0" smtClean="0">
                <a:solidFill>
                  <a:srgbClr val="000000"/>
                </a:solidFill>
              </a:rPr>
              <a:t>Cratera</a:t>
            </a:r>
            <a:endParaRPr lang="pt-BR" sz="1600" dirty="0">
              <a:solidFill>
                <a:srgbClr val="000000"/>
              </a:solidFill>
            </a:endParaRPr>
          </a:p>
        </p:txBody>
      </p:sp>
      <p:sp>
        <p:nvSpPr>
          <p:cNvPr id="12" name="Retângulo 11"/>
          <p:cNvSpPr/>
          <p:nvPr/>
        </p:nvSpPr>
        <p:spPr>
          <a:xfrm>
            <a:off x="3319195" y="4941168"/>
            <a:ext cx="1036781" cy="830997"/>
          </a:xfrm>
          <a:prstGeom prst="rect">
            <a:avLst/>
          </a:prstGeom>
        </p:spPr>
        <p:txBody>
          <a:bodyPr wrap="square">
            <a:spAutoFit/>
          </a:bodyPr>
          <a:lstStyle/>
          <a:p>
            <a:pPr algn="ctr"/>
            <a:r>
              <a:rPr lang="pt-BR" sz="1600" dirty="0" smtClean="0">
                <a:solidFill>
                  <a:srgbClr val="000000"/>
                </a:solidFill>
              </a:rPr>
              <a:t>Onda   da explosão</a:t>
            </a:r>
            <a:endParaRPr lang="pt-BR" sz="1600" dirty="0">
              <a:solidFill>
                <a:srgbClr val="000000"/>
              </a:solidFill>
            </a:endParaRPr>
          </a:p>
        </p:txBody>
      </p:sp>
      <p:sp>
        <p:nvSpPr>
          <p:cNvPr id="13" name="Retângulo 12"/>
          <p:cNvSpPr/>
          <p:nvPr/>
        </p:nvSpPr>
        <p:spPr bwMode="auto">
          <a:xfrm>
            <a:off x="2877923" y="4778523"/>
            <a:ext cx="182880" cy="182880"/>
          </a:xfrm>
          <a:prstGeom prst="rect">
            <a:avLst/>
          </a:prstGeom>
          <a:solidFill>
            <a:srgbClr val="FF0000"/>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sp>
        <p:nvSpPr>
          <p:cNvPr id="15" name="Retângulo 14"/>
          <p:cNvSpPr/>
          <p:nvPr/>
        </p:nvSpPr>
        <p:spPr bwMode="auto">
          <a:xfrm>
            <a:off x="1798281" y="2422706"/>
            <a:ext cx="182880" cy="182880"/>
          </a:xfrm>
          <a:prstGeom prst="rect">
            <a:avLst/>
          </a:prstGeom>
          <a:solidFill>
            <a:srgbClr val="FF0000"/>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sp>
        <p:nvSpPr>
          <p:cNvPr id="16" name="Retângulo 15"/>
          <p:cNvSpPr/>
          <p:nvPr/>
        </p:nvSpPr>
        <p:spPr bwMode="auto">
          <a:xfrm>
            <a:off x="1706841" y="4113772"/>
            <a:ext cx="182880" cy="182880"/>
          </a:xfrm>
          <a:prstGeom prst="rect">
            <a:avLst/>
          </a:prstGeom>
          <a:solidFill>
            <a:srgbClr val="FF0000"/>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sp>
        <p:nvSpPr>
          <p:cNvPr id="14" name="CaixaDeTexto 13"/>
          <p:cNvSpPr txBox="1"/>
          <p:nvPr/>
        </p:nvSpPr>
        <p:spPr>
          <a:xfrm>
            <a:off x="1678664" y="4082739"/>
            <a:ext cx="360040" cy="246221"/>
          </a:xfrm>
          <a:prstGeom prst="rect">
            <a:avLst/>
          </a:prstGeom>
          <a:noFill/>
        </p:spPr>
        <p:txBody>
          <a:bodyPr wrap="square" rtlCol="0">
            <a:spAutoFit/>
          </a:bodyPr>
          <a:lstStyle/>
          <a:p>
            <a:r>
              <a:rPr lang="pt-BR" sz="1000" dirty="0" smtClean="0"/>
              <a:t>1</a:t>
            </a:r>
            <a:endParaRPr lang="pt-BR" sz="1000" dirty="0"/>
          </a:p>
        </p:txBody>
      </p:sp>
      <p:sp>
        <p:nvSpPr>
          <p:cNvPr id="22" name="CaixaDeTexto 21"/>
          <p:cNvSpPr txBox="1"/>
          <p:nvPr/>
        </p:nvSpPr>
        <p:spPr>
          <a:xfrm>
            <a:off x="2846956" y="4746852"/>
            <a:ext cx="360040" cy="246221"/>
          </a:xfrm>
          <a:prstGeom prst="rect">
            <a:avLst/>
          </a:prstGeom>
          <a:noFill/>
        </p:spPr>
        <p:txBody>
          <a:bodyPr wrap="square" rtlCol="0">
            <a:spAutoFit/>
          </a:bodyPr>
          <a:lstStyle/>
          <a:p>
            <a:r>
              <a:rPr lang="pt-BR" sz="1000" dirty="0" smtClean="0"/>
              <a:t>2</a:t>
            </a:r>
            <a:endParaRPr lang="pt-BR" sz="1000" dirty="0"/>
          </a:p>
        </p:txBody>
      </p:sp>
      <p:sp>
        <p:nvSpPr>
          <p:cNvPr id="24" name="CaixaDeTexto 23"/>
          <p:cNvSpPr txBox="1"/>
          <p:nvPr/>
        </p:nvSpPr>
        <p:spPr>
          <a:xfrm>
            <a:off x="4928999" y="4296652"/>
            <a:ext cx="3456384" cy="830997"/>
          </a:xfrm>
          <a:prstGeom prst="rect">
            <a:avLst/>
          </a:prstGeom>
          <a:solidFill>
            <a:srgbClr val="DDE9DF"/>
          </a:solidFill>
          <a:scene3d>
            <a:camera prst="orthographicFront"/>
            <a:lightRig rig="threePt" dir="t"/>
          </a:scene3d>
          <a:sp3d>
            <a:bevelT/>
          </a:sp3d>
        </p:spPr>
        <p:txBody>
          <a:bodyPr wrap="square" rtlCol="0">
            <a:spAutoFit/>
          </a:bodyPr>
          <a:lstStyle/>
          <a:p>
            <a:pPr algn="ctr"/>
            <a:r>
              <a:rPr lang="pt-BR" sz="1600" b="1" dirty="0" smtClean="0">
                <a:solidFill>
                  <a:srgbClr val="000000"/>
                </a:solidFill>
              </a:rPr>
              <a:t>27 </a:t>
            </a:r>
            <a:r>
              <a:rPr lang="pt-BR" sz="1600" b="1" dirty="0">
                <a:solidFill>
                  <a:srgbClr val="000000"/>
                </a:solidFill>
              </a:rPr>
              <a:t>a </a:t>
            </a:r>
            <a:r>
              <a:rPr lang="pt-BR" sz="1600" b="1" dirty="0" smtClean="0">
                <a:solidFill>
                  <a:srgbClr val="000000"/>
                </a:solidFill>
              </a:rPr>
              <a:t>30 Km</a:t>
            </a:r>
            <a:endParaRPr lang="pt-BR" sz="1600" b="1" dirty="0">
              <a:solidFill>
                <a:srgbClr val="000000"/>
              </a:solidFill>
            </a:endParaRPr>
          </a:p>
          <a:p>
            <a:r>
              <a:rPr lang="pt-BR" sz="1600" dirty="0">
                <a:solidFill>
                  <a:srgbClr val="000000"/>
                </a:solidFill>
              </a:rPr>
              <a:t>O calor da explosão deixou as árvores mortas em pé.</a:t>
            </a:r>
          </a:p>
        </p:txBody>
      </p:sp>
      <p:sp>
        <p:nvSpPr>
          <p:cNvPr id="25" name="Retângulo 24"/>
          <p:cNvSpPr/>
          <p:nvPr/>
        </p:nvSpPr>
        <p:spPr bwMode="auto">
          <a:xfrm>
            <a:off x="1798281" y="2422706"/>
            <a:ext cx="182880" cy="182880"/>
          </a:xfrm>
          <a:prstGeom prst="rect">
            <a:avLst/>
          </a:prstGeom>
          <a:solidFill>
            <a:srgbClr val="FF0000"/>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sp>
        <p:nvSpPr>
          <p:cNvPr id="26" name="CaixaDeTexto 25"/>
          <p:cNvSpPr txBox="1"/>
          <p:nvPr/>
        </p:nvSpPr>
        <p:spPr>
          <a:xfrm>
            <a:off x="1760148" y="2392076"/>
            <a:ext cx="360040" cy="246221"/>
          </a:xfrm>
          <a:prstGeom prst="rect">
            <a:avLst/>
          </a:prstGeom>
          <a:noFill/>
        </p:spPr>
        <p:txBody>
          <a:bodyPr wrap="square" rtlCol="0">
            <a:spAutoFit/>
          </a:bodyPr>
          <a:lstStyle/>
          <a:p>
            <a:r>
              <a:rPr lang="pt-BR" sz="1000" dirty="0"/>
              <a:t>3</a:t>
            </a:r>
          </a:p>
        </p:txBody>
      </p:sp>
      <p:sp>
        <p:nvSpPr>
          <p:cNvPr id="27" name="CaixaDeTexto 26"/>
          <p:cNvSpPr txBox="1"/>
          <p:nvPr/>
        </p:nvSpPr>
        <p:spPr>
          <a:xfrm>
            <a:off x="4572000" y="3242497"/>
            <a:ext cx="3456384" cy="830997"/>
          </a:xfrm>
          <a:prstGeom prst="rect">
            <a:avLst/>
          </a:prstGeom>
          <a:solidFill>
            <a:srgbClr val="D9A484"/>
          </a:solidFill>
          <a:scene3d>
            <a:camera prst="orthographicFront"/>
            <a:lightRig rig="threePt" dir="t"/>
          </a:scene3d>
          <a:sp3d>
            <a:bevelT/>
          </a:sp3d>
        </p:spPr>
        <p:txBody>
          <a:bodyPr wrap="square" rtlCol="0">
            <a:spAutoFit/>
          </a:bodyPr>
          <a:lstStyle/>
          <a:p>
            <a:pPr algn="ctr"/>
            <a:r>
              <a:rPr lang="pt-BR" sz="1600" b="1" dirty="0" smtClean="0">
                <a:solidFill>
                  <a:srgbClr val="000000"/>
                </a:solidFill>
              </a:rPr>
              <a:t>14-27 km</a:t>
            </a:r>
            <a:endParaRPr lang="pt-BR" sz="1600" b="1" dirty="0">
              <a:solidFill>
                <a:srgbClr val="000000"/>
              </a:solidFill>
            </a:endParaRPr>
          </a:p>
          <a:p>
            <a:r>
              <a:rPr lang="pt-BR" sz="1600" dirty="0" smtClean="0">
                <a:solidFill>
                  <a:srgbClr val="000000"/>
                </a:solidFill>
              </a:rPr>
              <a:t>A explosão despeje </a:t>
            </a:r>
            <a:r>
              <a:rPr lang="pt-BR" sz="1600" dirty="0">
                <a:solidFill>
                  <a:srgbClr val="000000"/>
                </a:solidFill>
              </a:rPr>
              <a:t>as árvores </a:t>
            </a:r>
            <a:r>
              <a:rPr lang="pt-BR" sz="1600" dirty="0" smtClean="0">
                <a:solidFill>
                  <a:srgbClr val="000000"/>
                </a:solidFill>
              </a:rPr>
              <a:t>da sua casca </a:t>
            </a:r>
            <a:r>
              <a:rPr lang="pt-BR" sz="1600" dirty="0">
                <a:solidFill>
                  <a:srgbClr val="000000"/>
                </a:solidFill>
              </a:rPr>
              <a:t>e alise todas as </a:t>
            </a:r>
            <a:r>
              <a:rPr lang="pt-BR" sz="1600" dirty="0" smtClean="0">
                <a:solidFill>
                  <a:srgbClr val="000000"/>
                </a:solidFill>
              </a:rPr>
              <a:t>árvores.</a:t>
            </a:r>
            <a:endParaRPr lang="pt-BR" sz="1600" dirty="0">
              <a:solidFill>
                <a:srgbClr val="000000"/>
              </a:solidFill>
            </a:endParaRPr>
          </a:p>
        </p:txBody>
      </p:sp>
      <p:sp>
        <p:nvSpPr>
          <p:cNvPr id="28" name="CaixaDeTexto 27"/>
          <p:cNvSpPr txBox="1"/>
          <p:nvPr/>
        </p:nvSpPr>
        <p:spPr>
          <a:xfrm>
            <a:off x="4123371" y="1964479"/>
            <a:ext cx="3104443" cy="1077218"/>
          </a:xfrm>
          <a:prstGeom prst="rect">
            <a:avLst/>
          </a:prstGeom>
          <a:solidFill>
            <a:srgbClr val="88636A"/>
          </a:solidFill>
          <a:scene3d>
            <a:camera prst="orthographicFront"/>
            <a:lightRig rig="threePt" dir="t"/>
          </a:scene3d>
          <a:sp3d>
            <a:bevelT/>
          </a:sp3d>
        </p:spPr>
        <p:txBody>
          <a:bodyPr wrap="square" rtlCol="0">
            <a:spAutoFit/>
          </a:bodyPr>
          <a:lstStyle/>
          <a:p>
            <a:pPr algn="ctr"/>
            <a:r>
              <a:rPr lang="pt-BR" sz="1600" b="1" dirty="0" smtClean="0">
                <a:solidFill>
                  <a:srgbClr val="000000"/>
                </a:solidFill>
              </a:rPr>
              <a:t>0-14 Km</a:t>
            </a:r>
            <a:endParaRPr lang="pt-BR" sz="1600" b="1" dirty="0">
              <a:solidFill>
                <a:srgbClr val="000000"/>
              </a:solidFill>
            </a:endParaRPr>
          </a:p>
          <a:p>
            <a:r>
              <a:rPr lang="pt-BR" sz="1600" dirty="0">
                <a:solidFill>
                  <a:srgbClr val="000000"/>
                </a:solidFill>
              </a:rPr>
              <a:t>A força de explosão e os fluxos </a:t>
            </a:r>
            <a:r>
              <a:rPr lang="pt-BR" sz="1600" dirty="0" err="1">
                <a:solidFill>
                  <a:srgbClr val="000000"/>
                </a:solidFill>
              </a:rPr>
              <a:t>piroclásticos</a:t>
            </a:r>
            <a:r>
              <a:rPr lang="pt-BR" sz="1600" dirty="0">
                <a:solidFill>
                  <a:srgbClr val="000000"/>
                </a:solidFill>
              </a:rPr>
              <a:t> pulverizaram e incineraram tudo</a:t>
            </a:r>
            <a:r>
              <a:rPr lang="pt-BR" sz="1600" dirty="0" smtClean="0">
                <a:solidFill>
                  <a:srgbClr val="000000"/>
                </a:solidFill>
              </a:rPr>
              <a:t>.</a:t>
            </a:r>
            <a:endParaRPr lang="pt-BR" sz="1600" dirty="0">
              <a:solidFill>
                <a:srgbClr val="000000"/>
              </a:solidFill>
            </a:endParaRPr>
          </a:p>
        </p:txBody>
      </p:sp>
      <p:cxnSp>
        <p:nvCxnSpPr>
          <p:cNvPr id="29" name="Conector de seta reta 28"/>
          <p:cNvCxnSpPr>
            <a:stCxn id="28" idx="1"/>
          </p:cNvCxnSpPr>
          <p:nvPr/>
        </p:nvCxnSpPr>
        <p:spPr bwMode="auto">
          <a:xfrm flipH="1">
            <a:off x="2845257" y="2503088"/>
            <a:ext cx="1278114" cy="1813888"/>
          </a:xfrm>
          <a:prstGeom prst="straightConnector1">
            <a:avLst/>
          </a:prstGeom>
          <a:solidFill>
            <a:schemeClr val="accent1"/>
          </a:solidFill>
          <a:ln w="47625" cap="flat" cmpd="sng" algn="ctr">
            <a:solidFill>
              <a:srgbClr val="88636A"/>
            </a:solidFill>
            <a:prstDash val="solid"/>
            <a:round/>
            <a:headEnd type="none" w="med" len="med"/>
            <a:tailEnd type="triangle"/>
          </a:ln>
          <a:effectLst>
            <a:outerShdw blurRad="50800" dist="50800" dir="5400000" algn="ctr" rotWithShape="0">
              <a:srgbClr val="000000"/>
            </a:outerShdw>
          </a:effectLst>
        </p:spPr>
      </p:cxnSp>
      <p:cxnSp>
        <p:nvCxnSpPr>
          <p:cNvPr id="30" name="Conector de seta reta 29"/>
          <p:cNvCxnSpPr>
            <a:stCxn id="27" idx="1"/>
          </p:cNvCxnSpPr>
          <p:nvPr/>
        </p:nvCxnSpPr>
        <p:spPr bwMode="auto">
          <a:xfrm flipH="1">
            <a:off x="3707904" y="3657996"/>
            <a:ext cx="864096" cy="911181"/>
          </a:xfrm>
          <a:prstGeom prst="straightConnector1">
            <a:avLst/>
          </a:prstGeom>
          <a:solidFill>
            <a:schemeClr val="accent1"/>
          </a:solidFill>
          <a:ln w="47625" cap="flat" cmpd="sng" algn="ctr">
            <a:solidFill>
              <a:srgbClr val="E6AE8E"/>
            </a:solidFill>
            <a:prstDash val="solid"/>
            <a:round/>
            <a:headEnd type="none" w="med" len="med"/>
            <a:tailEnd type="triangle"/>
          </a:ln>
          <a:effectLst>
            <a:outerShdw blurRad="50800" dist="50800" dir="5400000" algn="ctr" rotWithShape="0">
              <a:srgbClr val="000000"/>
            </a:outerShdw>
          </a:effectLst>
        </p:spPr>
      </p:cxnSp>
      <p:cxnSp>
        <p:nvCxnSpPr>
          <p:cNvPr id="31" name="Conector de seta reta 30"/>
          <p:cNvCxnSpPr>
            <a:stCxn id="24" idx="1"/>
          </p:cNvCxnSpPr>
          <p:nvPr/>
        </p:nvCxnSpPr>
        <p:spPr bwMode="auto">
          <a:xfrm flipH="1">
            <a:off x="4011307" y="4712151"/>
            <a:ext cx="917692" cy="229017"/>
          </a:xfrm>
          <a:prstGeom prst="straightConnector1">
            <a:avLst/>
          </a:prstGeom>
          <a:solidFill>
            <a:schemeClr val="accent1"/>
          </a:solidFill>
          <a:ln w="47625" cap="flat" cmpd="sng" algn="ctr">
            <a:solidFill>
              <a:srgbClr val="EAF8EC"/>
            </a:solidFill>
            <a:prstDash val="solid"/>
            <a:round/>
            <a:headEnd type="none" w="med" len="med"/>
            <a:tailEnd type="triangle"/>
          </a:ln>
          <a:effectLst>
            <a:outerShdw blurRad="50800" dist="50800" dir="5400000" algn="ctr" rotWithShape="0">
              <a:schemeClr val="tx2"/>
            </a:outerShdw>
          </a:effectLst>
        </p:spPr>
      </p:cxnSp>
    </p:spTree>
    <p:extLst>
      <p:ext uri="{BB962C8B-B14F-4D97-AF65-F5344CB8AC3E}">
        <p14:creationId xmlns:p14="http://schemas.microsoft.com/office/powerpoint/2010/main" val="206902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Espaço Reservado para Imagem Online 4"/>
          <p:cNvPicPr>
            <a:picLocks noGrp="1" noChangeAspect="1"/>
          </p:cNvPicPr>
          <p:nvPr>
            <p:ph type="clipArt" sz="half" idx="1"/>
          </p:nvPr>
        </p:nvPicPr>
        <p:blipFill>
          <a:blip r:embed="rId2">
            <a:extLst>
              <a:ext uri="{28A0092B-C50C-407E-A947-70E740481C1C}">
                <a14:useLocalDpi xmlns:a14="http://schemas.microsoft.com/office/drawing/2010/main" val="0"/>
              </a:ext>
            </a:extLst>
          </a:blip>
          <a:stretch>
            <a:fillRect/>
          </a:stretch>
        </p:blipFill>
        <p:spPr>
          <a:xfrm>
            <a:off x="107504" y="116632"/>
            <a:ext cx="5294129" cy="6491063"/>
          </a:xfrm>
        </p:spPr>
      </p:pic>
      <p:sp>
        <p:nvSpPr>
          <p:cNvPr id="8" name="CaixaDeTexto 7"/>
          <p:cNvSpPr txBox="1"/>
          <p:nvPr/>
        </p:nvSpPr>
        <p:spPr>
          <a:xfrm>
            <a:off x="5508104" y="260648"/>
            <a:ext cx="5616624" cy="8679299"/>
          </a:xfrm>
          <a:prstGeom prst="rect">
            <a:avLst/>
          </a:prstGeom>
          <a:noFill/>
        </p:spPr>
        <p:txBody>
          <a:bodyPr wrap="square" rtlCol="0">
            <a:spAutoFit/>
          </a:bodyPr>
          <a:lstStyle/>
          <a:p>
            <a:r>
              <a:rPr lang="pt-BR" dirty="0" smtClean="0"/>
              <a:t>At 8:32 a.m. na </a:t>
            </a:r>
            <a:r>
              <a:rPr lang="pt-BR" dirty="0" err="1" smtClean="0"/>
              <a:t>earthquake</a:t>
            </a:r>
            <a:r>
              <a:rPr lang="pt-BR" dirty="0" smtClean="0"/>
              <a:t> </a:t>
            </a:r>
            <a:r>
              <a:rPr lang="pt-BR" dirty="0" err="1" smtClean="0"/>
              <a:t>signaled</a:t>
            </a:r>
            <a:r>
              <a:rPr lang="pt-BR" dirty="0" smtClean="0"/>
              <a:t> </a:t>
            </a:r>
            <a:r>
              <a:rPr lang="pt-BR" dirty="0" err="1" smtClean="0"/>
              <a:t>the</a:t>
            </a:r>
            <a:r>
              <a:rPr lang="pt-BR" dirty="0" smtClean="0"/>
              <a:t> </a:t>
            </a:r>
            <a:r>
              <a:rPr lang="pt-BR" dirty="0" err="1" smtClean="0"/>
              <a:t>begining</a:t>
            </a:r>
            <a:r>
              <a:rPr lang="pt-BR" dirty="0" smtClean="0"/>
              <a:t> </a:t>
            </a:r>
            <a:r>
              <a:rPr lang="pt-BR" dirty="0" err="1" smtClean="0"/>
              <a:t>of</a:t>
            </a:r>
            <a:r>
              <a:rPr lang="pt-BR" dirty="0" smtClean="0"/>
              <a:t> </a:t>
            </a:r>
            <a:r>
              <a:rPr lang="pt-BR" dirty="0" err="1" smtClean="0"/>
              <a:t>Mount</a:t>
            </a:r>
            <a:r>
              <a:rPr lang="pt-BR" dirty="0" smtClean="0"/>
              <a:t> St. Helens’ </a:t>
            </a:r>
            <a:r>
              <a:rPr lang="pt-BR" dirty="0" err="1" smtClean="0"/>
              <a:t>eruption</a:t>
            </a:r>
            <a:r>
              <a:rPr lang="pt-BR" dirty="0" smtClean="0"/>
              <a:t>.</a:t>
            </a:r>
          </a:p>
          <a:p>
            <a:endParaRPr lang="pt-BR" dirty="0"/>
          </a:p>
          <a:p>
            <a:r>
              <a:rPr lang="pt-BR" dirty="0" smtClean="0"/>
              <a:t>1.Magma </a:t>
            </a:r>
            <a:r>
              <a:rPr lang="pt-BR" dirty="0" err="1" smtClean="0"/>
              <a:t>rising</a:t>
            </a:r>
            <a:r>
              <a:rPr lang="pt-BR" dirty="0" smtClean="0"/>
              <a:t> </a:t>
            </a:r>
            <a:r>
              <a:rPr lang="pt-BR" dirty="0" err="1" smtClean="0"/>
              <a:t>inside</a:t>
            </a:r>
            <a:r>
              <a:rPr lang="pt-BR" dirty="0" smtClean="0"/>
              <a:t> </a:t>
            </a:r>
            <a:r>
              <a:rPr lang="pt-BR" dirty="0" err="1" smtClean="0"/>
              <a:t>the</a:t>
            </a:r>
            <a:r>
              <a:rPr lang="pt-BR" dirty="0" smtClean="0"/>
              <a:t> mountain over a </a:t>
            </a:r>
            <a:r>
              <a:rPr lang="pt-BR" dirty="0" err="1" smtClean="0"/>
              <a:t>period</a:t>
            </a:r>
            <a:r>
              <a:rPr lang="pt-BR" dirty="0" smtClean="0"/>
              <a:t> </a:t>
            </a:r>
            <a:r>
              <a:rPr lang="pt-BR" dirty="0" err="1" smtClean="0"/>
              <a:t>of</a:t>
            </a:r>
            <a:r>
              <a:rPr lang="pt-BR" dirty="0" smtClean="0"/>
              <a:t> </a:t>
            </a:r>
            <a:r>
              <a:rPr lang="pt-BR" dirty="0" err="1" smtClean="0"/>
              <a:t>weeks</a:t>
            </a:r>
            <a:r>
              <a:rPr lang="pt-BR" dirty="0" smtClean="0"/>
              <a:t> </a:t>
            </a:r>
            <a:r>
              <a:rPr lang="pt-BR" dirty="0" err="1" smtClean="0"/>
              <a:t>created</a:t>
            </a:r>
            <a:r>
              <a:rPr lang="pt-BR" dirty="0" smtClean="0"/>
              <a:t> a </a:t>
            </a:r>
            <a:r>
              <a:rPr lang="pt-BR" dirty="0" err="1" smtClean="0"/>
              <a:t>bulge</a:t>
            </a:r>
            <a:r>
              <a:rPr lang="pt-BR" dirty="0" smtClean="0"/>
              <a:t> </a:t>
            </a:r>
            <a:r>
              <a:rPr lang="pt-BR" dirty="0" err="1" smtClean="0"/>
              <a:t>on</a:t>
            </a:r>
            <a:r>
              <a:rPr lang="pt-BR" dirty="0" smtClean="0"/>
              <a:t> </a:t>
            </a:r>
            <a:r>
              <a:rPr lang="pt-BR" dirty="0" err="1" smtClean="0"/>
              <a:t>the</a:t>
            </a:r>
            <a:r>
              <a:rPr lang="pt-BR" dirty="0" smtClean="0"/>
              <a:t> </a:t>
            </a:r>
            <a:r>
              <a:rPr lang="pt-BR" dirty="0" err="1" smtClean="0"/>
              <a:t>northside</a:t>
            </a:r>
            <a:r>
              <a:rPr lang="pt-BR" dirty="0" smtClean="0"/>
              <a:t>. At 8:32 a.m., a 5.1 magnitude </a:t>
            </a:r>
            <a:r>
              <a:rPr lang="pt-BR" dirty="0" err="1" smtClean="0"/>
              <a:t>earthquake</a:t>
            </a:r>
            <a:r>
              <a:rPr lang="pt-BR" dirty="0" smtClean="0"/>
              <a:t> </a:t>
            </a:r>
            <a:r>
              <a:rPr lang="pt-BR" dirty="0" err="1" smtClean="0"/>
              <a:t>broke</a:t>
            </a:r>
            <a:r>
              <a:rPr lang="pt-BR" dirty="0" smtClean="0"/>
              <a:t> </a:t>
            </a:r>
            <a:r>
              <a:rPr lang="pt-BR" dirty="0" err="1" smtClean="0"/>
              <a:t>the</a:t>
            </a:r>
            <a:r>
              <a:rPr lang="pt-BR" dirty="0" smtClean="0"/>
              <a:t> </a:t>
            </a:r>
            <a:r>
              <a:rPr lang="pt-BR" dirty="0" err="1" smtClean="0"/>
              <a:t>bulge</a:t>
            </a:r>
            <a:r>
              <a:rPr lang="pt-BR" dirty="0" smtClean="0"/>
              <a:t> </a:t>
            </a:r>
            <a:r>
              <a:rPr lang="pt-BR" dirty="0" err="1" smtClean="0"/>
              <a:t>loose</a:t>
            </a:r>
            <a:r>
              <a:rPr lang="pt-BR" dirty="0" smtClean="0"/>
              <a:t>, </a:t>
            </a:r>
            <a:r>
              <a:rPr lang="pt-BR" dirty="0" err="1" smtClean="0"/>
              <a:t>causing</a:t>
            </a:r>
            <a:r>
              <a:rPr lang="pt-BR" dirty="0" smtClean="0"/>
              <a:t> </a:t>
            </a:r>
            <a:r>
              <a:rPr lang="pt-BR" dirty="0" err="1" smtClean="0"/>
              <a:t>the</a:t>
            </a:r>
            <a:r>
              <a:rPr lang="pt-BR" dirty="0" smtClean="0"/>
              <a:t> </a:t>
            </a:r>
            <a:r>
              <a:rPr lang="pt-BR" dirty="0" err="1" smtClean="0"/>
              <a:t>northside</a:t>
            </a:r>
            <a:r>
              <a:rPr lang="pt-BR" dirty="0" smtClean="0"/>
              <a:t> </a:t>
            </a:r>
            <a:r>
              <a:rPr lang="pt-BR" dirty="0" err="1" smtClean="0"/>
              <a:t>to</a:t>
            </a:r>
            <a:r>
              <a:rPr lang="pt-BR" dirty="0" smtClean="0"/>
              <a:t> dissolve </a:t>
            </a:r>
            <a:r>
              <a:rPr lang="pt-BR" dirty="0" err="1" smtClean="0"/>
              <a:t>into</a:t>
            </a:r>
            <a:r>
              <a:rPr lang="pt-BR" dirty="0" smtClean="0"/>
              <a:t> a </a:t>
            </a:r>
            <a:r>
              <a:rPr lang="pt-BR" dirty="0" err="1" smtClean="0"/>
              <a:t>massie</a:t>
            </a:r>
            <a:r>
              <a:rPr lang="pt-BR" dirty="0" smtClean="0"/>
              <a:t> avalanche.</a:t>
            </a:r>
          </a:p>
          <a:p>
            <a:r>
              <a:rPr lang="pt-BR" dirty="0" smtClean="0"/>
              <a:t>2.The avalanche </a:t>
            </a:r>
            <a:r>
              <a:rPr lang="pt-BR" dirty="0" err="1" smtClean="0"/>
              <a:t>released</a:t>
            </a:r>
            <a:r>
              <a:rPr lang="pt-BR" dirty="0" smtClean="0"/>
              <a:t> </a:t>
            </a:r>
            <a:r>
              <a:rPr lang="pt-BR" dirty="0" err="1" smtClean="0"/>
              <a:t>built</a:t>
            </a:r>
            <a:r>
              <a:rPr lang="pt-BR" dirty="0" smtClean="0"/>
              <a:t> </a:t>
            </a:r>
            <a:r>
              <a:rPr lang="pt-BR" dirty="0" err="1" smtClean="0"/>
              <a:t>up</a:t>
            </a:r>
            <a:r>
              <a:rPr lang="pt-BR" dirty="0" smtClean="0"/>
              <a:t> </a:t>
            </a:r>
            <a:r>
              <a:rPr lang="pt-BR" dirty="0" err="1" smtClean="0"/>
              <a:t>pressure</a:t>
            </a:r>
            <a:r>
              <a:rPr lang="pt-BR" dirty="0" smtClean="0"/>
              <a:t> </a:t>
            </a:r>
            <a:r>
              <a:rPr lang="pt-BR" dirty="0" err="1" smtClean="0"/>
              <a:t>from</a:t>
            </a:r>
            <a:r>
              <a:rPr lang="pt-BR" dirty="0" smtClean="0"/>
              <a:t> </a:t>
            </a:r>
            <a:r>
              <a:rPr lang="pt-BR" dirty="0" err="1" smtClean="0"/>
              <a:t>magmatic</a:t>
            </a:r>
            <a:r>
              <a:rPr lang="pt-BR" dirty="0" smtClean="0"/>
              <a:t> gases, </a:t>
            </a:r>
            <a:r>
              <a:rPr lang="pt-BR" dirty="0" err="1" smtClean="0"/>
              <a:t>resulting</a:t>
            </a:r>
            <a:r>
              <a:rPr lang="pt-BR" dirty="0" smtClean="0"/>
              <a:t> in a </a:t>
            </a:r>
            <a:r>
              <a:rPr lang="pt-BR" dirty="0" err="1" smtClean="0"/>
              <a:t>northern</a:t>
            </a:r>
            <a:r>
              <a:rPr lang="pt-BR" dirty="0" smtClean="0"/>
              <a:t> lateral </a:t>
            </a:r>
            <a:r>
              <a:rPr lang="pt-BR" dirty="0" err="1" smtClean="0"/>
              <a:t>explosion</a:t>
            </a:r>
            <a:r>
              <a:rPr lang="pt-BR" dirty="0" smtClean="0"/>
              <a:t>. The </a:t>
            </a:r>
            <a:r>
              <a:rPr lang="pt-BR" dirty="0" err="1" smtClean="0"/>
              <a:t>blast</a:t>
            </a:r>
            <a:r>
              <a:rPr lang="pt-BR" dirty="0" smtClean="0"/>
              <a:t> </a:t>
            </a:r>
            <a:r>
              <a:rPr lang="pt-BR" dirty="0" err="1" smtClean="0"/>
              <a:t>created</a:t>
            </a:r>
            <a:r>
              <a:rPr lang="pt-BR" dirty="0" smtClean="0"/>
              <a:t> a 17-18 </a:t>
            </a:r>
            <a:r>
              <a:rPr lang="pt-BR" dirty="0" err="1" smtClean="0"/>
              <a:t>mile</a:t>
            </a:r>
            <a:r>
              <a:rPr lang="pt-BR" dirty="0" smtClean="0"/>
              <a:t> </a:t>
            </a:r>
            <a:r>
              <a:rPr lang="pt-BR" dirty="0" err="1" smtClean="0"/>
              <a:t>fan-shaped</a:t>
            </a:r>
            <a:r>
              <a:rPr lang="pt-BR" dirty="0" smtClean="0"/>
              <a:t> path </a:t>
            </a:r>
            <a:r>
              <a:rPr lang="pt-BR" dirty="0" err="1" smtClean="0"/>
              <a:t>of</a:t>
            </a:r>
            <a:r>
              <a:rPr lang="pt-BR" dirty="0" smtClean="0"/>
              <a:t> </a:t>
            </a:r>
            <a:r>
              <a:rPr lang="pt-BR" dirty="0" err="1" smtClean="0"/>
              <a:t>destruction</a:t>
            </a:r>
            <a:r>
              <a:rPr lang="pt-BR" dirty="0" smtClean="0"/>
              <a:t>.</a:t>
            </a:r>
          </a:p>
          <a:p>
            <a:endParaRPr lang="pt-BR" dirty="0"/>
          </a:p>
          <a:p>
            <a:r>
              <a:rPr lang="pt-BR" dirty="0" err="1" smtClean="0"/>
              <a:t>Ash</a:t>
            </a:r>
            <a:r>
              <a:rPr lang="pt-BR" dirty="0" smtClean="0"/>
              <a:t> plume</a:t>
            </a:r>
          </a:p>
          <a:p>
            <a:r>
              <a:rPr lang="pt-BR" dirty="0" err="1" smtClean="0"/>
              <a:t>Crater</a:t>
            </a:r>
            <a:endParaRPr lang="pt-BR" dirty="0" smtClean="0"/>
          </a:p>
          <a:p>
            <a:r>
              <a:rPr lang="pt-BR" dirty="0" err="1" smtClean="0"/>
              <a:t>Blast</a:t>
            </a:r>
            <a:r>
              <a:rPr lang="pt-BR" dirty="0" smtClean="0"/>
              <a:t> </a:t>
            </a:r>
            <a:r>
              <a:rPr lang="pt-BR" dirty="0" err="1" smtClean="0"/>
              <a:t>wave</a:t>
            </a:r>
            <a:endParaRPr lang="pt-BR" dirty="0" smtClean="0"/>
          </a:p>
          <a:p>
            <a:endParaRPr lang="pt-BR" dirty="0"/>
          </a:p>
          <a:p>
            <a:r>
              <a:rPr lang="pt-BR" dirty="0"/>
              <a:t>Às 8h32, um terremoto sinalizou o início da erupção do Monte Santa Helena.</a:t>
            </a:r>
          </a:p>
          <a:p>
            <a:endParaRPr lang="pt-BR" dirty="0"/>
          </a:p>
          <a:p>
            <a:r>
              <a:rPr lang="pt-BR" dirty="0"/>
              <a:t>1.Magma subindo dentro da montanha durante um período de semanas criou uma protuberância no lado norte. Às 8h32min, um terremoto de magnitude 5,1 soltou a protuberância, fazendo com que o lado norte se dissolvesse em uma avalanche maciça.</a:t>
            </a:r>
          </a:p>
          <a:p>
            <a:r>
              <a:rPr lang="pt-BR" dirty="0"/>
              <a:t>2.A avalanche liberou a pressão acumulada dos gases magmáticos, resultando em uma explosão lateral norte. A explosão criou um caminho de destruição de 17 a 18 quilômetros em forma de leque.</a:t>
            </a:r>
          </a:p>
          <a:p>
            <a:endParaRPr lang="pt-BR" dirty="0"/>
          </a:p>
          <a:p>
            <a:r>
              <a:rPr lang="pt-BR" dirty="0"/>
              <a:t>Pluma de Cinza</a:t>
            </a:r>
          </a:p>
          <a:p>
            <a:r>
              <a:rPr lang="pt-BR" dirty="0"/>
              <a:t>Cratera</a:t>
            </a:r>
          </a:p>
          <a:p>
            <a:r>
              <a:rPr lang="pt-BR" dirty="0"/>
              <a:t>Onda de </a:t>
            </a:r>
            <a:r>
              <a:rPr lang="pt-BR" dirty="0" err="1" smtClean="0"/>
              <a:t>explosãov</a:t>
            </a:r>
            <a:endParaRPr lang="pt-BR" dirty="0"/>
          </a:p>
        </p:txBody>
      </p:sp>
    </p:spTree>
    <p:extLst>
      <p:ext uri="{BB962C8B-B14F-4D97-AF65-F5344CB8AC3E}">
        <p14:creationId xmlns:p14="http://schemas.microsoft.com/office/powerpoint/2010/main" val="12327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Espaço Reservado para Imagem Online 4"/>
          <p:cNvPicPr>
            <a:picLocks noGrp="1" noChangeAspect="1"/>
          </p:cNvPicPr>
          <p:nvPr>
            <p:ph type="clipArt" sz="half" idx="1"/>
          </p:nvPr>
        </p:nvPicPr>
        <p:blipFill>
          <a:blip r:embed="rId2">
            <a:extLst>
              <a:ext uri="{28A0092B-C50C-407E-A947-70E740481C1C}">
                <a14:useLocalDpi xmlns:a14="http://schemas.microsoft.com/office/drawing/2010/main" val="0"/>
              </a:ext>
            </a:extLst>
          </a:blip>
          <a:stretch>
            <a:fillRect/>
          </a:stretch>
        </p:blipFill>
        <p:spPr>
          <a:xfrm>
            <a:off x="107504" y="116632"/>
            <a:ext cx="5294129" cy="6491063"/>
          </a:xfrm>
        </p:spPr>
      </p:pic>
      <p:sp>
        <p:nvSpPr>
          <p:cNvPr id="8" name="CaixaDeTexto 7"/>
          <p:cNvSpPr txBox="1"/>
          <p:nvPr/>
        </p:nvSpPr>
        <p:spPr>
          <a:xfrm>
            <a:off x="5508104" y="260648"/>
            <a:ext cx="3456384" cy="5355312"/>
          </a:xfrm>
          <a:prstGeom prst="rect">
            <a:avLst/>
          </a:prstGeom>
          <a:noFill/>
        </p:spPr>
        <p:txBody>
          <a:bodyPr wrap="square" rtlCol="0">
            <a:spAutoFit/>
          </a:bodyPr>
          <a:lstStyle/>
          <a:p>
            <a:r>
              <a:rPr lang="pt-BR" dirty="0" smtClean="0"/>
              <a:t>3</a:t>
            </a:r>
            <a:r>
              <a:rPr lang="pt-BR" dirty="0"/>
              <a:t>. Com o topo da montanha desaparecido, a erupção subiu </a:t>
            </a:r>
            <a:r>
              <a:rPr lang="pt-BR" dirty="0" smtClean="0"/>
              <a:t>25 </a:t>
            </a:r>
            <a:r>
              <a:rPr lang="pt-BR" dirty="0"/>
              <a:t>milhas para cima, impulsionada por uma cadeia de explicações de dentro do núcleo da montanha. A erupção continuou por nove horas.</a:t>
            </a:r>
          </a:p>
          <a:p>
            <a:endParaRPr lang="pt-BR" dirty="0"/>
          </a:p>
          <a:p>
            <a:r>
              <a:rPr lang="pt-BR" dirty="0" smtClean="0"/>
              <a:t>0-14 Km</a:t>
            </a:r>
            <a:endParaRPr lang="pt-BR" dirty="0"/>
          </a:p>
          <a:p>
            <a:r>
              <a:rPr lang="pt-BR" dirty="0"/>
              <a:t>A força de explosão e os fluxos </a:t>
            </a:r>
            <a:r>
              <a:rPr lang="pt-BR" dirty="0" err="1"/>
              <a:t>piroclásticos</a:t>
            </a:r>
            <a:r>
              <a:rPr lang="pt-BR" dirty="0"/>
              <a:t> pulverizaram e incineraram tudo.</a:t>
            </a:r>
          </a:p>
          <a:p>
            <a:endParaRPr lang="pt-BR" dirty="0"/>
          </a:p>
          <a:p>
            <a:r>
              <a:rPr lang="pt-BR" dirty="0" smtClean="0"/>
              <a:t>14-27 km</a:t>
            </a:r>
            <a:endParaRPr lang="pt-BR" dirty="0"/>
          </a:p>
          <a:p>
            <a:r>
              <a:rPr lang="pt-BR" dirty="0" smtClean="0"/>
              <a:t>A explosão despeje </a:t>
            </a:r>
            <a:r>
              <a:rPr lang="pt-BR" dirty="0"/>
              <a:t>as árvores </a:t>
            </a:r>
            <a:r>
              <a:rPr lang="pt-BR" dirty="0" smtClean="0"/>
              <a:t>da sua casca </a:t>
            </a:r>
            <a:r>
              <a:rPr lang="pt-BR" dirty="0"/>
              <a:t>e alise todas as </a:t>
            </a:r>
            <a:r>
              <a:rPr lang="pt-BR" dirty="0" smtClean="0"/>
              <a:t>árvores.</a:t>
            </a:r>
            <a:endParaRPr lang="pt-BR" dirty="0"/>
          </a:p>
          <a:p>
            <a:endParaRPr lang="pt-BR" dirty="0"/>
          </a:p>
          <a:p>
            <a:r>
              <a:rPr lang="pt-BR" dirty="0" smtClean="0"/>
              <a:t>27 </a:t>
            </a:r>
            <a:r>
              <a:rPr lang="pt-BR" dirty="0"/>
              <a:t>a </a:t>
            </a:r>
            <a:r>
              <a:rPr lang="pt-BR" dirty="0" smtClean="0"/>
              <a:t>30 Km</a:t>
            </a:r>
            <a:endParaRPr lang="pt-BR" dirty="0"/>
          </a:p>
          <a:p>
            <a:r>
              <a:rPr lang="pt-BR" dirty="0"/>
              <a:t>O calor da explosão deixou as árvores mortas em pé.</a:t>
            </a:r>
          </a:p>
        </p:txBody>
      </p:sp>
    </p:spTree>
    <p:extLst>
      <p:ext uri="{BB962C8B-B14F-4D97-AF65-F5344CB8AC3E}">
        <p14:creationId xmlns:p14="http://schemas.microsoft.com/office/powerpoint/2010/main" val="1516645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30812"/>
            <a:ext cx="8604448" cy="6868571"/>
          </a:xfrm>
          <a:prstGeom prst="rect">
            <a:avLst/>
          </a:prstGeom>
        </p:spPr>
      </p:pic>
      <p:sp>
        <p:nvSpPr>
          <p:cNvPr id="8" name="Retângulo 7"/>
          <p:cNvSpPr/>
          <p:nvPr/>
        </p:nvSpPr>
        <p:spPr>
          <a:xfrm>
            <a:off x="398896" y="5082987"/>
            <a:ext cx="4245112" cy="16707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3" name="Grupo 32"/>
          <p:cNvGrpSpPr/>
          <p:nvPr/>
        </p:nvGrpSpPr>
        <p:grpSpPr>
          <a:xfrm>
            <a:off x="452556" y="5189069"/>
            <a:ext cx="4191452" cy="1504674"/>
            <a:chOff x="452556" y="5189069"/>
            <a:chExt cx="4191452" cy="1504674"/>
          </a:xfrm>
        </p:grpSpPr>
        <p:pic>
          <p:nvPicPr>
            <p:cNvPr id="20" name="Imagem 1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69157" y="6245687"/>
              <a:ext cx="2215729" cy="448056"/>
            </a:xfrm>
            <a:prstGeom prst="rect">
              <a:avLst/>
            </a:prstGeom>
          </p:spPr>
        </p:pic>
        <p:pic>
          <p:nvPicPr>
            <p:cNvPr id="22" name="Imagem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556" y="5189069"/>
              <a:ext cx="1483672" cy="256032"/>
            </a:xfrm>
            <a:prstGeom prst="rect">
              <a:avLst/>
            </a:prstGeom>
          </p:spPr>
        </p:pic>
        <p:pic>
          <p:nvPicPr>
            <p:cNvPr id="24" name="Imagem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3836" y="5204510"/>
              <a:ext cx="1437718" cy="256032"/>
            </a:xfrm>
            <a:prstGeom prst="rect">
              <a:avLst/>
            </a:prstGeom>
          </p:spPr>
        </p:pic>
        <p:pic>
          <p:nvPicPr>
            <p:cNvPr id="26" name="Imagem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0817" y="5727468"/>
              <a:ext cx="1664209" cy="256032"/>
            </a:xfrm>
            <a:prstGeom prst="rect">
              <a:avLst/>
            </a:prstGeom>
          </p:spPr>
        </p:pic>
        <p:pic>
          <p:nvPicPr>
            <p:cNvPr id="27" name="Imagem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52444" y="5464328"/>
              <a:ext cx="1819173" cy="256032"/>
            </a:xfrm>
            <a:prstGeom prst="rect">
              <a:avLst/>
            </a:prstGeom>
          </p:spPr>
        </p:pic>
        <p:pic>
          <p:nvPicPr>
            <p:cNvPr id="29" name="Imagem 28"/>
            <p:cNvPicPr>
              <a:picLocks noChangeAspect="1"/>
            </p:cNvPicPr>
            <p:nvPr/>
          </p:nvPicPr>
          <p:blipFill>
            <a:blip r:embed="rId8">
              <a:clrChange>
                <a:clrFrom>
                  <a:srgbClr val="FFFEFF"/>
                </a:clrFrom>
                <a:clrTo>
                  <a:srgbClr val="FFFEFF">
                    <a:alpha val="0"/>
                  </a:srgbClr>
                </a:clrTo>
              </a:clrChange>
              <a:extLst>
                <a:ext uri="{28A0092B-C50C-407E-A947-70E740481C1C}">
                  <a14:useLocalDpi xmlns:a14="http://schemas.microsoft.com/office/drawing/2010/main" val="0"/>
                </a:ext>
              </a:extLst>
            </a:blip>
            <a:stretch>
              <a:fillRect/>
            </a:stretch>
          </p:blipFill>
          <p:spPr>
            <a:xfrm>
              <a:off x="4024800" y="5189567"/>
              <a:ext cx="619208" cy="640080"/>
            </a:xfrm>
            <a:prstGeom prst="rect">
              <a:avLst/>
            </a:prstGeom>
          </p:spPr>
        </p:pic>
        <p:grpSp>
          <p:nvGrpSpPr>
            <p:cNvPr id="32" name="Grupo 31"/>
            <p:cNvGrpSpPr/>
            <p:nvPr/>
          </p:nvGrpSpPr>
          <p:grpSpPr>
            <a:xfrm>
              <a:off x="460310" y="5464822"/>
              <a:ext cx="1966941" cy="772490"/>
              <a:chOff x="460310" y="5181783"/>
              <a:chExt cx="1966941" cy="772490"/>
            </a:xfrm>
          </p:grpSpPr>
          <p:pic>
            <p:nvPicPr>
              <p:cNvPr id="25" name="Imagem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0310" y="5439223"/>
                <a:ext cx="1616926" cy="265176"/>
              </a:xfrm>
              <a:prstGeom prst="rect">
                <a:avLst/>
              </a:prstGeom>
            </p:spPr>
          </p:pic>
          <p:grpSp>
            <p:nvGrpSpPr>
              <p:cNvPr id="30" name="Grupo 29"/>
              <p:cNvGrpSpPr/>
              <p:nvPr/>
            </p:nvGrpSpPr>
            <p:grpSpPr>
              <a:xfrm>
                <a:off x="479361" y="5181783"/>
                <a:ext cx="1755638" cy="253916"/>
                <a:chOff x="469836" y="5172258"/>
                <a:chExt cx="1755638" cy="253916"/>
              </a:xfrm>
            </p:grpSpPr>
            <p:pic>
              <p:nvPicPr>
                <p:cNvPr id="21" name="Imagem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9836" y="5173218"/>
                  <a:ext cx="1344887" cy="246888"/>
                </a:xfrm>
                <a:prstGeom prst="rect">
                  <a:avLst/>
                </a:prstGeom>
              </p:spPr>
            </p:pic>
            <p:sp>
              <p:nvSpPr>
                <p:cNvPr id="19" name="CaixaDeTexto 18"/>
                <p:cNvSpPr txBox="1"/>
                <p:nvPr/>
              </p:nvSpPr>
              <p:spPr>
                <a:xfrm>
                  <a:off x="725859" y="5172258"/>
                  <a:ext cx="1499615" cy="253916"/>
                </a:xfrm>
                <a:prstGeom prst="rect">
                  <a:avLst/>
                </a:prstGeom>
                <a:solidFill>
                  <a:schemeClr val="bg1"/>
                </a:solidFill>
              </p:spPr>
              <p:txBody>
                <a:bodyPr wrap="square" rtlCol="0">
                  <a:spAutoFit/>
                </a:bodyPr>
                <a:lstStyle/>
                <a:p>
                  <a:r>
                    <a:rPr lang="pt-BR" sz="1050" b="1" dirty="0" smtClean="0">
                      <a:latin typeface="Arial" panose="020B0604020202020204" pitchFamily="34" charset="0"/>
                      <a:cs typeface="Arial" panose="020B0604020202020204" pitchFamily="34" charset="0"/>
                    </a:rPr>
                    <a:t>Paredes </a:t>
                  </a:r>
                  <a:r>
                    <a:rPr lang="pt-BR" sz="1050" b="1" dirty="0">
                      <a:latin typeface="Arial" panose="020B0604020202020204" pitchFamily="34" charset="0"/>
                      <a:cs typeface="Arial" panose="020B0604020202020204" pitchFamily="34" charset="0"/>
                    </a:rPr>
                    <a:t>da </a:t>
                  </a:r>
                  <a:r>
                    <a:rPr lang="pt-BR" sz="1050" b="1" dirty="0" smtClean="0">
                      <a:latin typeface="Arial" panose="020B0604020202020204" pitchFamily="34" charset="0"/>
                      <a:cs typeface="Arial" panose="020B0604020202020204" pitchFamily="34" charset="0"/>
                    </a:rPr>
                    <a:t>Cratera</a:t>
                  </a:r>
                  <a:endParaRPr lang="pt-BR" sz="1050" b="1" dirty="0">
                    <a:latin typeface="Arial" panose="020B0604020202020204" pitchFamily="34" charset="0"/>
                    <a:cs typeface="Arial" panose="020B0604020202020204" pitchFamily="34" charset="0"/>
                  </a:endParaRPr>
                </a:p>
              </p:txBody>
            </p:sp>
          </p:grpSp>
          <p:grpSp>
            <p:nvGrpSpPr>
              <p:cNvPr id="31" name="Grupo 30"/>
              <p:cNvGrpSpPr/>
              <p:nvPr/>
            </p:nvGrpSpPr>
            <p:grpSpPr>
              <a:xfrm>
                <a:off x="460310" y="5694807"/>
                <a:ext cx="1966941" cy="259466"/>
                <a:chOff x="6193787" y="4696025"/>
                <a:chExt cx="1966941" cy="259466"/>
              </a:xfrm>
            </p:grpSpPr>
            <p:pic>
              <p:nvPicPr>
                <p:cNvPr id="23" name="Imagem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93787" y="4696025"/>
                  <a:ext cx="1542593" cy="256032"/>
                </a:xfrm>
                <a:prstGeom prst="rect">
                  <a:avLst/>
                </a:prstGeom>
              </p:spPr>
            </p:pic>
            <p:sp>
              <p:nvSpPr>
                <p:cNvPr id="13" name="CaixaDeTexto 12"/>
                <p:cNvSpPr txBox="1"/>
                <p:nvPr/>
              </p:nvSpPr>
              <p:spPr>
                <a:xfrm>
                  <a:off x="6454613" y="4701575"/>
                  <a:ext cx="1706115" cy="253916"/>
                </a:xfrm>
                <a:prstGeom prst="rect">
                  <a:avLst/>
                </a:prstGeom>
                <a:solidFill>
                  <a:schemeClr val="bg1"/>
                </a:solidFill>
              </p:spPr>
              <p:txBody>
                <a:bodyPr wrap="square" rtlCol="0">
                  <a:spAutoFit/>
                </a:bodyPr>
                <a:lstStyle/>
                <a:p>
                  <a:r>
                    <a:rPr lang="pt-BR" sz="1050" b="1" dirty="0" smtClean="0">
                      <a:latin typeface="Arial" panose="020B0604020202020204" pitchFamily="34" charset="0"/>
                      <a:cs typeface="Arial" panose="020B0604020202020204" pitchFamily="34" charset="0"/>
                    </a:rPr>
                    <a:t>Avalanche </a:t>
                  </a:r>
                  <a:r>
                    <a:rPr lang="pt-BR" sz="1050" b="1" dirty="0">
                      <a:latin typeface="Arial" panose="020B0604020202020204" pitchFamily="34" charset="0"/>
                      <a:cs typeface="Arial" panose="020B0604020202020204" pitchFamily="34" charset="0"/>
                    </a:rPr>
                    <a:t>de D</a:t>
                  </a:r>
                  <a:r>
                    <a:rPr lang="pt-BR" sz="1050" b="1" dirty="0" smtClean="0">
                      <a:latin typeface="Arial" panose="020B0604020202020204" pitchFamily="34" charset="0"/>
                      <a:cs typeface="Arial" panose="020B0604020202020204" pitchFamily="34" charset="0"/>
                    </a:rPr>
                    <a:t>etritos</a:t>
                  </a:r>
                  <a:endParaRPr lang="pt-BR" sz="1050" b="1" dirty="0">
                    <a:latin typeface="Arial" panose="020B0604020202020204" pitchFamily="34" charset="0"/>
                    <a:cs typeface="Arial" panose="020B0604020202020204" pitchFamily="34" charset="0"/>
                  </a:endParaRPr>
                </a:p>
              </p:txBody>
            </p:sp>
          </p:grpSp>
        </p:grpSp>
        <p:pic>
          <p:nvPicPr>
            <p:cNvPr id="28" name="Imagem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4523" y="5985027"/>
              <a:ext cx="1926975" cy="256032"/>
            </a:xfrm>
            <a:prstGeom prst="rect">
              <a:avLst/>
            </a:prstGeom>
          </p:spPr>
        </p:pic>
      </p:grpSp>
      <p:sp>
        <p:nvSpPr>
          <p:cNvPr id="34" name="Rectangle 5"/>
          <p:cNvSpPr/>
          <p:nvPr/>
        </p:nvSpPr>
        <p:spPr>
          <a:xfrm>
            <a:off x="179512" y="44624"/>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Mt. St. Helens Depois das Erupções</a:t>
            </a:r>
            <a:endParaRPr lang="pt-BR" sz="3600" b="1" kern="0" dirty="0">
              <a:ln w="1905"/>
              <a:solidFill>
                <a:srgbClr val="FFFFFF"/>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3185658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Mt. St. Helens Depois das Erupções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16</a:t>
            </a:fld>
            <a:endParaRPr lang="en-US">
              <a:solidFill>
                <a:srgbClr val="663300"/>
              </a:solidFill>
            </a:endParaRPr>
          </a:p>
        </p:txBody>
      </p:sp>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1100741"/>
            <a:ext cx="8136904" cy="5424603"/>
          </a:xfrm>
          <a:prstGeom prst="rect">
            <a:avLst/>
          </a:prstGeom>
          <a:ln w="38100">
            <a:solidFill>
              <a:schemeClr val="bg1"/>
            </a:solidFill>
          </a:ln>
        </p:spPr>
      </p:pic>
      <p:sp>
        <p:nvSpPr>
          <p:cNvPr id="8" name="CaixaDeTexto 7"/>
          <p:cNvSpPr txBox="1"/>
          <p:nvPr/>
        </p:nvSpPr>
        <p:spPr>
          <a:xfrm>
            <a:off x="3851920" y="3687415"/>
            <a:ext cx="1800200" cy="461665"/>
          </a:xfrm>
          <a:prstGeom prst="rect">
            <a:avLst/>
          </a:prstGeom>
          <a:noFill/>
        </p:spPr>
        <p:txBody>
          <a:bodyPr wrap="square" rtlCol="0">
            <a:spAutoFit/>
          </a:bodyPr>
          <a:lstStyle/>
          <a:p>
            <a:pPr algn="ctr"/>
            <a:r>
              <a:rPr lang="pt-BR" sz="1200" b="1" dirty="0" smtClean="0">
                <a:solidFill>
                  <a:srgbClr val="FFFF00"/>
                </a:solidFill>
              </a:rPr>
              <a:t>Depósito </a:t>
            </a:r>
            <a:r>
              <a:rPr lang="pt-BR" sz="1200" b="1" dirty="0">
                <a:solidFill>
                  <a:srgbClr val="FFFF00"/>
                </a:solidFill>
              </a:rPr>
              <a:t>de Avalanche de Detritos</a:t>
            </a:r>
          </a:p>
        </p:txBody>
      </p:sp>
      <p:sp>
        <p:nvSpPr>
          <p:cNvPr id="9" name="CaixaDeTexto 8"/>
          <p:cNvSpPr txBox="1"/>
          <p:nvPr/>
        </p:nvSpPr>
        <p:spPr>
          <a:xfrm>
            <a:off x="3901480" y="5928311"/>
            <a:ext cx="3024336" cy="276999"/>
          </a:xfrm>
          <a:prstGeom prst="rect">
            <a:avLst/>
          </a:prstGeom>
          <a:noFill/>
        </p:spPr>
        <p:txBody>
          <a:bodyPr wrap="square" rtlCol="0">
            <a:spAutoFit/>
          </a:bodyPr>
          <a:lstStyle/>
          <a:p>
            <a:r>
              <a:rPr lang="pt-BR" sz="1200" b="1" dirty="0" smtClean="0">
                <a:solidFill>
                  <a:srgbClr val="FFFF00"/>
                </a:solidFill>
                <a:effectLst>
                  <a:outerShdw blurRad="38100" dist="38100" dir="2700000" algn="tl">
                    <a:srgbClr val="000000">
                      <a:alpha val="43137"/>
                    </a:srgbClr>
                  </a:outerShdw>
                </a:effectLst>
              </a:rPr>
              <a:t>VULCÃO DE MT ST HELENS</a:t>
            </a:r>
            <a:endParaRPr lang="pt-BR" sz="1200" b="1" dirty="0">
              <a:solidFill>
                <a:srgbClr val="FFFF00"/>
              </a:solidFill>
              <a:effectLst>
                <a:outerShdw blurRad="38100" dist="38100" dir="2700000" algn="tl">
                  <a:srgbClr val="000000">
                    <a:alpha val="43137"/>
                  </a:srgbClr>
                </a:outerShdw>
              </a:effectLst>
            </a:endParaRPr>
          </a:p>
        </p:txBody>
      </p:sp>
      <p:sp>
        <p:nvSpPr>
          <p:cNvPr id="10" name="CaixaDeTexto 9"/>
          <p:cNvSpPr txBox="1"/>
          <p:nvPr/>
        </p:nvSpPr>
        <p:spPr>
          <a:xfrm>
            <a:off x="4481364" y="4651386"/>
            <a:ext cx="3024336" cy="276999"/>
          </a:xfrm>
          <a:prstGeom prst="rect">
            <a:avLst/>
          </a:prstGeom>
          <a:noFill/>
        </p:spPr>
        <p:txBody>
          <a:bodyPr wrap="square" rtlCol="0">
            <a:spAutoFit/>
          </a:bodyPr>
          <a:lstStyle/>
          <a:p>
            <a:r>
              <a:rPr lang="pt-BR" sz="1200" b="1" dirty="0" smtClean="0">
                <a:solidFill>
                  <a:srgbClr val="FFFF00"/>
                </a:solidFill>
                <a:effectLst>
                  <a:outerShdw blurRad="38100" dist="38100" dir="2700000" algn="tl">
                    <a:srgbClr val="000000">
                      <a:alpha val="43137"/>
                    </a:srgbClr>
                  </a:outerShdw>
                </a:effectLst>
              </a:rPr>
              <a:t>Cúpula </a:t>
            </a:r>
            <a:r>
              <a:rPr lang="pt-BR" sz="1200" b="1" dirty="0">
                <a:solidFill>
                  <a:srgbClr val="FFFF00"/>
                </a:solidFill>
                <a:effectLst>
                  <a:outerShdw blurRad="38100" dist="38100" dir="2700000" algn="tl">
                    <a:srgbClr val="000000">
                      <a:alpha val="43137"/>
                    </a:srgbClr>
                  </a:outerShdw>
                </a:effectLst>
              </a:rPr>
              <a:t>de </a:t>
            </a:r>
            <a:r>
              <a:rPr lang="pt-BR" sz="1200" b="1" dirty="0" smtClean="0">
                <a:solidFill>
                  <a:srgbClr val="FFFF00"/>
                </a:solidFill>
                <a:effectLst>
                  <a:outerShdw blurRad="38100" dist="38100" dir="2700000" algn="tl">
                    <a:srgbClr val="000000">
                      <a:alpha val="43137"/>
                    </a:srgbClr>
                  </a:outerShdw>
                </a:effectLst>
              </a:rPr>
              <a:t>lava</a:t>
            </a:r>
            <a:endParaRPr lang="pt-BR" sz="1200" b="1" dirty="0">
              <a:solidFill>
                <a:srgbClr val="FFFF00"/>
              </a:solidFill>
              <a:effectLst>
                <a:outerShdw blurRad="38100" dist="38100" dir="2700000" algn="tl">
                  <a:srgbClr val="000000">
                    <a:alpha val="43137"/>
                  </a:srgbClr>
                </a:outerShdw>
              </a:effectLst>
            </a:endParaRPr>
          </a:p>
        </p:txBody>
      </p:sp>
      <p:sp>
        <p:nvSpPr>
          <p:cNvPr id="11" name="CaixaDeTexto 10"/>
          <p:cNvSpPr txBox="1"/>
          <p:nvPr/>
        </p:nvSpPr>
        <p:spPr>
          <a:xfrm>
            <a:off x="4067944" y="4318730"/>
            <a:ext cx="3024336" cy="276999"/>
          </a:xfrm>
          <a:prstGeom prst="rect">
            <a:avLst/>
          </a:prstGeom>
          <a:noFill/>
        </p:spPr>
        <p:txBody>
          <a:bodyPr wrap="square" rtlCol="0">
            <a:spAutoFit/>
          </a:bodyPr>
          <a:lstStyle/>
          <a:p>
            <a:r>
              <a:rPr lang="pt-BR" sz="1200" b="1" dirty="0" smtClean="0">
                <a:solidFill>
                  <a:srgbClr val="FFFF00"/>
                </a:solidFill>
              </a:rPr>
              <a:t>Planície de pedra-</a:t>
            </a:r>
            <a:r>
              <a:rPr lang="pt-BR" sz="1200" b="1" dirty="0" err="1" smtClean="0">
                <a:solidFill>
                  <a:srgbClr val="FFFF00"/>
                </a:solidFill>
              </a:rPr>
              <a:t>pomes</a:t>
            </a:r>
            <a:endParaRPr lang="pt-BR" sz="1200" b="1" dirty="0">
              <a:solidFill>
                <a:srgbClr val="FFFF00"/>
              </a:solidFill>
            </a:endParaRPr>
          </a:p>
        </p:txBody>
      </p:sp>
      <p:sp>
        <p:nvSpPr>
          <p:cNvPr id="12" name="CaixaDeTexto 11"/>
          <p:cNvSpPr txBox="1"/>
          <p:nvPr/>
        </p:nvSpPr>
        <p:spPr>
          <a:xfrm>
            <a:off x="6109420" y="3331373"/>
            <a:ext cx="1458788" cy="276999"/>
          </a:xfrm>
          <a:prstGeom prst="rect">
            <a:avLst/>
          </a:prstGeom>
          <a:noFill/>
        </p:spPr>
        <p:txBody>
          <a:bodyPr wrap="square" rtlCol="0">
            <a:spAutoFit/>
          </a:bodyPr>
          <a:lstStyle/>
          <a:p>
            <a:r>
              <a:rPr lang="pt-BR" sz="1200" b="1" dirty="0" err="1" smtClean="0">
                <a:solidFill>
                  <a:srgbClr val="FFFF00"/>
                </a:solidFill>
                <a:effectLst>
                  <a:outerShdw blurRad="38100" dist="38100" dir="2700000" algn="tl">
                    <a:srgbClr val="000000">
                      <a:alpha val="43137"/>
                    </a:srgbClr>
                  </a:outerShdw>
                </a:effectLst>
              </a:rPr>
              <a:t>Spirit</a:t>
            </a:r>
            <a:r>
              <a:rPr lang="pt-BR" sz="1200" b="1" dirty="0" smtClean="0">
                <a:solidFill>
                  <a:srgbClr val="FFFF00"/>
                </a:solidFill>
                <a:effectLst>
                  <a:outerShdw blurRad="38100" dist="38100" dir="2700000" algn="tl">
                    <a:srgbClr val="000000">
                      <a:alpha val="43137"/>
                    </a:srgbClr>
                  </a:outerShdw>
                </a:effectLst>
              </a:rPr>
              <a:t> Lake</a:t>
            </a:r>
            <a:endParaRPr lang="pt-BR" sz="1200" b="1" dirty="0">
              <a:solidFill>
                <a:srgbClr val="FFFF00"/>
              </a:solidFill>
              <a:effectLst>
                <a:outerShdw blurRad="38100" dist="38100" dir="2700000" algn="tl">
                  <a:srgbClr val="000000">
                    <a:alpha val="43137"/>
                  </a:srgbClr>
                </a:outerShdw>
              </a:effectLst>
            </a:endParaRPr>
          </a:p>
        </p:txBody>
      </p:sp>
      <p:sp>
        <p:nvSpPr>
          <p:cNvPr id="13" name="CaixaDeTexto 12"/>
          <p:cNvSpPr txBox="1"/>
          <p:nvPr/>
        </p:nvSpPr>
        <p:spPr>
          <a:xfrm>
            <a:off x="827584" y="2564904"/>
            <a:ext cx="2088232" cy="276999"/>
          </a:xfrm>
          <a:prstGeom prst="rect">
            <a:avLst/>
          </a:prstGeom>
          <a:noFill/>
        </p:spPr>
        <p:txBody>
          <a:bodyPr wrap="square" rtlCol="0">
            <a:spAutoFit/>
          </a:bodyPr>
          <a:lstStyle/>
          <a:p>
            <a:r>
              <a:rPr lang="pt-BR" sz="1200" b="1" dirty="0" smtClean="0">
                <a:solidFill>
                  <a:srgbClr val="FFFF00"/>
                </a:solidFill>
                <a:effectLst>
                  <a:outerShdw blurRad="38100" dist="38100" dir="2700000" algn="tl">
                    <a:srgbClr val="000000">
                      <a:alpha val="43137"/>
                    </a:srgbClr>
                  </a:outerShdw>
                </a:effectLst>
              </a:rPr>
              <a:t>“Pequena Grand </a:t>
            </a:r>
            <a:r>
              <a:rPr lang="pt-BR" sz="1200" b="1" dirty="0" err="1" smtClean="0">
                <a:solidFill>
                  <a:srgbClr val="FFFF00"/>
                </a:solidFill>
                <a:effectLst>
                  <a:outerShdw blurRad="38100" dist="38100" dir="2700000" algn="tl">
                    <a:srgbClr val="000000">
                      <a:alpha val="43137"/>
                    </a:srgbClr>
                  </a:outerShdw>
                </a:effectLst>
              </a:rPr>
              <a:t>Canyon</a:t>
            </a:r>
            <a:r>
              <a:rPr lang="pt-BR" sz="1200" b="1" dirty="0" smtClean="0">
                <a:solidFill>
                  <a:srgbClr val="FFFF00"/>
                </a:solidFill>
                <a:effectLst>
                  <a:outerShdw blurRad="38100" dist="38100" dir="2700000" algn="tl">
                    <a:srgbClr val="000000">
                      <a:alpha val="43137"/>
                    </a:srgbClr>
                  </a:outerShdw>
                </a:effectLst>
              </a:rPr>
              <a:t>”</a:t>
            </a:r>
            <a:endParaRPr lang="pt-BR" sz="12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3118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4" name="Espaço Reservado para Texto 3"/>
          <p:cNvSpPr>
            <a:spLocks noGrp="1"/>
          </p:cNvSpPr>
          <p:nvPr>
            <p:ph type="body" sz="half" idx="2"/>
          </p:nvPr>
        </p:nvSpPr>
        <p:spPr/>
        <p:txBody>
          <a:bodyPr/>
          <a:lstStyle/>
          <a:p>
            <a:endParaRPr lang="pt-BR" dirty="0"/>
          </a:p>
        </p:txBody>
      </p:sp>
      <p:pic>
        <p:nvPicPr>
          <p:cNvPr id="8" name="Image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3233099"/>
            <a:ext cx="4752528" cy="3168352"/>
          </a:xfrm>
          <a:prstGeom prst="rect">
            <a:avLst/>
          </a:prstGeom>
        </p:spPr>
      </p:pic>
      <p:pic>
        <p:nvPicPr>
          <p:cNvPr id="9" name="Image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418" y="232424"/>
            <a:ext cx="2076466" cy="1557350"/>
          </a:xfrm>
          <a:prstGeom prst="rect">
            <a:avLst/>
          </a:prstGeom>
        </p:spPr>
      </p:pic>
      <p:pic>
        <p:nvPicPr>
          <p:cNvPr id="11" name="Image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4126" y="332656"/>
            <a:ext cx="2014640" cy="1343093"/>
          </a:xfrm>
          <a:prstGeom prst="rect">
            <a:avLst/>
          </a:prstGeom>
        </p:spPr>
      </p:pic>
      <p:pic>
        <p:nvPicPr>
          <p:cNvPr id="5" name="Espaço Reservado para Imagem Online 4"/>
          <p:cNvPicPr>
            <a:picLocks noGrp="1" noChangeAspect="1"/>
          </p:cNvPicPr>
          <p:nvPr>
            <p:ph type="clipArt" sz="half" idx="1"/>
          </p:nvPr>
        </p:nvPicPr>
        <p:blipFill>
          <a:blip r:embed="rId5" cstate="print">
            <a:extLst>
              <a:ext uri="{28A0092B-C50C-407E-A947-70E740481C1C}">
                <a14:useLocalDpi xmlns:a14="http://schemas.microsoft.com/office/drawing/2010/main" val="0"/>
              </a:ext>
            </a:extLst>
          </a:blip>
          <a:stretch>
            <a:fillRect/>
          </a:stretch>
        </p:blipFill>
        <p:spPr>
          <a:xfrm>
            <a:off x="40127" y="232424"/>
            <a:ext cx="6188057" cy="3844648"/>
          </a:xfrm>
        </p:spPr>
      </p:pic>
      <p:sp>
        <p:nvSpPr>
          <p:cNvPr id="12" name="CaixaDeTexto 11"/>
          <p:cNvSpPr txBox="1"/>
          <p:nvPr/>
        </p:nvSpPr>
        <p:spPr>
          <a:xfrm>
            <a:off x="6779399" y="1904349"/>
            <a:ext cx="3024336" cy="1754326"/>
          </a:xfrm>
          <a:prstGeom prst="rect">
            <a:avLst/>
          </a:prstGeom>
          <a:noFill/>
        </p:spPr>
        <p:txBody>
          <a:bodyPr wrap="square" rtlCol="0">
            <a:spAutoFit/>
          </a:bodyPr>
          <a:lstStyle/>
          <a:p>
            <a:r>
              <a:rPr lang="pt-BR" dirty="0" err="1" smtClean="0"/>
              <a:t>Spirit</a:t>
            </a:r>
            <a:r>
              <a:rPr lang="pt-BR" dirty="0" smtClean="0"/>
              <a:t> </a:t>
            </a:r>
            <a:r>
              <a:rPr lang="pt-BR" dirty="0"/>
              <a:t>Lake</a:t>
            </a:r>
          </a:p>
          <a:p>
            <a:r>
              <a:rPr lang="pt-BR" dirty="0" smtClean="0"/>
              <a:t>Planície de pedra-</a:t>
            </a:r>
            <a:r>
              <a:rPr lang="pt-BR" dirty="0" err="1" smtClean="0"/>
              <a:t>pomes</a:t>
            </a:r>
            <a:r>
              <a:rPr lang="pt-BR" dirty="0" smtClean="0"/>
              <a:t> </a:t>
            </a:r>
            <a:endParaRPr lang="pt-BR" dirty="0"/>
          </a:p>
          <a:p>
            <a:r>
              <a:rPr lang="pt-BR" dirty="0" smtClean="0"/>
              <a:t>Cúpula </a:t>
            </a:r>
            <a:r>
              <a:rPr lang="pt-BR" dirty="0"/>
              <a:t>de lava</a:t>
            </a:r>
          </a:p>
          <a:p>
            <a:r>
              <a:rPr lang="pt-BR" dirty="0" smtClean="0"/>
              <a:t>Vulcão</a:t>
            </a:r>
            <a:endParaRPr lang="pt-BR" dirty="0"/>
          </a:p>
          <a:p>
            <a:r>
              <a:rPr lang="pt-BR" dirty="0"/>
              <a:t>Depósito de Avalanche de Detritos</a:t>
            </a:r>
          </a:p>
        </p:txBody>
      </p:sp>
    </p:spTree>
    <p:extLst>
      <p:ext uri="{BB962C8B-B14F-4D97-AF65-F5344CB8AC3E}">
        <p14:creationId xmlns:p14="http://schemas.microsoft.com/office/powerpoint/2010/main" val="2722155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Image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40968"/>
            <a:ext cx="4656428" cy="3717032"/>
          </a:xfrm>
          <a:prstGeom prst="rect">
            <a:avLst/>
          </a:prstGeom>
        </p:spPr>
      </p:pic>
      <p:pic>
        <p:nvPicPr>
          <p:cNvPr id="11" name="Image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79" y="-57150"/>
            <a:ext cx="3155759" cy="3198118"/>
          </a:xfrm>
          <a:prstGeom prst="rect">
            <a:avLst/>
          </a:prstGeom>
        </p:spPr>
      </p:pic>
      <p:pic>
        <p:nvPicPr>
          <p:cNvPr id="4" name="Espaço Reservado para Imagem Online 4"/>
          <p:cNvPicPr>
            <a:picLocks noGrp="1" noChangeAspect="1"/>
          </p:cNvPicPr>
          <p:nvPr>
            <p:ph type="clipArt" sz="half" idx="1"/>
          </p:nvPr>
        </p:nvPicPr>
        <p:blipFill>
          <a:blip r:embed="rId4">
            <a:extLst>
              <a:ext uri="{28A0092B-C50C-407E-A947-70E740481C1C}">
                <a14:useLocalDpi xmlns:a14="http://schemas.microsoft.com/office/drawing/2010/main" val="0"/>
              </a:ext>
            </a:extLst>
          </a:blip>
          <a:stretch>
            <a:fillRect/>
          </a:stretch>
        </p:blipFill>
        <p:spPr>
          <a:xfrm>
            <a:off x="3707904" y="620688"/>
            <a:ext cx="3810000" cy="2367159"/>
          </a:xfrm>
        </p:spPr>
      </p:pic>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5661" y="3924122"/>
            <a:ext cx="3303105" cy="2477329"/>
          </a:xfrm>
          <a:prstGeom prst="rect">
            <a:avLst/>
          </a:prstGeom>
        </p:spPr>
      </p:pic>
    </p:spTree>
    <p:extLst>
      <p:ext uri="{BB962C8B-B14F-4D97-AF65-F5344CB8AC3E}">
        <p14:creationId xmlns:p14="http://schemas.microsoft.com/office/powerpoint/2010/main" val="2478043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As Consequências da Erupção</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19</a:t>
            </a:fld>
            <a:endParaRPr lang="en-US">
              <a:solidFill>
                <a:srgbClr val="663300"/>
              </a:solidFill>
            </a:endParaRPr>
          </a:p>
        </p:txBody>
      </p:sp>
      <p:sp>
        <p:nvSpPr>
          <p:cNvPr id="2" name="CaixaDeTexto 1"/>
          <p:cNvSpPr txBox="1"/>
          <p:nvPr/>
        </p:nvSpPr>
        <p:spPr>
          <a:xfrm>
            <a:off x="611560" y="1484784"/>
            <a:ext cx="8136904" cy="3539430"/>
          </a:xfrm>
          <a:prstGeom prst="rect">
            <a:avLst/>
          </a:prstGeom>
          <a:noFill/>
        </p:spPr>
        <p:txBody>
          <a:bodyPr wrap="square" rtlCol="0">
            <a:spAutoFit/>
          </a:bodyPr>
          <a:lstStyle/>
          <a:p>
            <a:r>
              <a:rPr lang="pt-BR" sz="2800" b="1" dirty="0" smtClean="0">
                <a:solidFill>
                  <a:schemeClr val="bg1"/>
                </a:solidFill>
              </a:rPr>
              <a:t>Houve três consequências principais que tem apoiada o modelo criacionista.</a:t>
            </a:r>
          </a:p>
          <a:p>
            <a:endParaRPr lang="pt-BR" sz="2800" b="1" dirty="0">
              <a:solidFill>
                <a:schemeClr val="bg1"/>
              </a:solidFill>
            </a:endParaRPr>
          </a:p>
          <a:p>
            <a:pPr marL="514350" indent="-514350">
              <a:buAutoNum type="arabicPeriod"/>
            </a:pPr>
            <a:r>
              <a:rPr lang="pt-BR" sz="2800" b="1" dirty="0" smtClean="0">
                <a:solidFill>
                  <a:schemeClr val="bg1"/>
                </a:solidFill>
              </a:rPr>
              <a:t>As </a:t>
            </a:r>
            <a:r>
              <a:rPr lang="pt-BR" sz="2800" b="1" dirty="0" smtClean="0">
                <a:solidFill>
                  <a:srgbClr val="FFFF00"/>
                </a:solidFill>
                <a:effectLst>
                  <a:outerShdw blurRad="38100" dist="38100" dir="2700000" algn="tl">
                    <a:srgbClr val="000000">
                      <a:alpha val="43137"/>
                    </a:srgbClr>
                  </a:outerShdw>
                </a:effectLst>
              </a:rPr>
              <a:t>cinzas</a:t>
            </a:r>
            <a:r>
              <a:rPr lang="pt-BR" sz="2800" b="1" dirty="0" smtClean="0">
                <a:solidFill>
                  <a:schemeClr val="bg1"/>
                </a:solidFill>
                <a:effectLst>
                  <a:outerShdw blurRad="38100" dist="38100" dir="2700000" algn="tl">
                    <a:srgbClr val="000000">
                      <a:alpha val="43137"/>
                    </a:srgbClr>
                  </a:outerShdw>
                </a:effectLst>
              </a:rPr>
              <a:t> </a:t>
            </a:r>
            <a:r>
              <a:rPr lang="pt-BR" sz="2800" b="1" dirty="0" smtClean="0">
                <a:solidFill>
                  <a:schemeClr val="bg1"/>
                </a:solidFill>
              </a:rPr>
              <a:t>jogadas no ar.</a:t>
            </a:r>
          </a:p>
          <a:p>
            <a:pPr marL="514350" indent="-514350">
              <a:buAutoNum type="arabicPeriod"/>
            </a:pPr>
            <a:r>
              <a:rPr lang="pt-BR" sz="2800" b="1" dirty="0" smtClean="0">
                <a:solidFill>
                  <a:schemeClr val="bg1"/>
                </a:solidFill>
              </a:rPr>
              <a:t>Os </a:t>
            </a:r>
            <a:r>
              <a:rPr lang="pt-BR" sz="2800" b="1" dirty="0" smtClean="0">
                <a:solidFill>
                  <a:srgbClr val="FFFF00"/>
                </a:solidFill>
                <a:effectLst>
                  <a:outerShdw blurRad="38100" dist="38100" dir="2700000" algn="tl">
                    <a:srgbClr val="000000">
                      <a:alpha val="43137"/>
                    </a:srgbClr>
                  </a:outerShdw>
                </a:effectLst>
              </a:rPr>
              <a:t>fluxos</a:t>
            </a:r>
            <a:r>
              <a:rPr lang="pt-BR" sz="2800" b="1" dirty="0" smtClean="0">
                <a:solidFill>
                  <a:schemeClr val="bg1"/>
                </a:solidFill>
              </a:rPr>
              <a:t> de material produzido pela avalanche.</a:t>
            </a:r>
          </a:p>
          <a:p>
            <a:pPr marL="514350" indent="-514350">
              <a:buAutoNum type="arabicPeriod"/>
            </a:pPr>
            <a:r>
              <a:rPr lang="pt-BR" sz="2800" b="1" dirty="0" smtClean="0">
                <a:solidFill>
                  <a:schemeClr val="bg1"/>
                </a:solidFill>
              </a:rPr>
              <a:t>A destruição pela </a:t>
            </a:r>
            <a:r>
              <a:rPr lang="pt-BR" sz="2800" b="1" dirty="0" smtClean="0">
                <a:solidFill>
                  <a:srgbClr val="FFFF00"/>
                </a:solidFill>
                <a:effectLst>
                  <a:outerShdw blurRad="38100" dist="38100" dir="2700000" algn="tl">
                    <a:srgbClr val="000000">
                      <a:alpha val="43137"/>
                    </a:srgbClr>
                  </a:outerShdw>
                </a:effectLst>
              </a:rPr>
              <a:t>explosão lateral </a:t>
            </a:r>
            <a:r>
              <a:rPr lang="pt-BR" sz="2800" b="1" dirty="0" smtClean="0">
                <a:solidFill>
                  <a:schemeClr val="bg1"/>
                </a:solidFill>
              </a:rPr>
              <a:t>de gases </a:t>
            </a:r>
            <a:r>
              <a:rPr lang="pt-BR" sz="2800" b="1" dirty="0" err="1" smtClean="0">
                <a:solidFill>
                  <a:schemeClr val="bg1"/>
                </a:solidFill>
              </a:rPr>
              <a:t>super</a:t>
            </a:r>
            <a:r>
              <a:rPr lang="pt-BR" sz="2800" b="1" dirty="0" smtClean="0">
                <a:solidFill>
                  <a:schemeClr val="bg1"/>
                </a:solidFill>
              </a:rPr>
              <a:t> quentes.</a:t>
            </a:r>
            <a:endParaRPr lang="pt-BR" sz="2800" b="1" dirty="0">
              <a:solidFill>
                <a:schemeClr val="bg1"/>
              </a:solidFill>
            </a:endParaRPr>
          </a:p>
        </p:txBody>
      </p:sp>
    </p:spTree>
    <p:extLst>
      <p:ext uri="{BB962C8B-B14F-4D97-AF65-F5344CB8AC3E}">
        <p14:creationId xmlns:p14="http://schemas.microsoft.com/office/powerpoint/2010/main" val="248103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 name="Rectangle 7"/>
          <p:cNvSpPr/>
          <p:nvPr/>
        </p:nvSpPr>
        <p:spPr>
          <a:xfrm>
            <a:off x="251520" y="710101"/>
            <a:ext cx="8568952" cy="6155531"/>
          </a:xfrm>
          <a:prstGeom prst="rect">
            <a:avLst/>
          </a:prstGeom>
          <a:noFill/>
        </p:spPr>
        <p:txBody>
          <a:bodyPr wrap="square" lIns="91440" tIns="45720" rIns="91440" bIns="45720">
            <a:spAutoFit/>
          </a:bodyPr>
          <a:lstStyle/>
          <a:p>
            <a:r>
              <a:rPr lang="en-US" sz="2500" b="1" kern="0" dirty="0" smtClean="0">
                <a:ln w="1905"/>
                <a:solidFill>
                  <a:srgbClr val="FFFFFF"/>
                </a:solidFill>
                <a:effectLst>
                  <a:outerShdw blurRad="38100" dist="38100" dir="2700000" algn="tl">
                    <a:srgbClr val="000000">
                      <a:alpha val="43137"/>
                    </a:srgbClr>
                  </a:outerShdw>
                </a:effectLst>
                <a:hlinkClick r:id="rId4" action="ppaction://hlinkpres?slideindex=1&amp;slidetitle="/>
              </a:rPr>
              <a:t>1- INTRODUÇÃO</a:t>
            </a:r>
            <a:endParaRPr lang="en-US" sz="2500" b="1" kern="0" dirty="0" smtClean="0">
              <a:ln w="1905"/>
              <a:solidFill>
                <a:srgbClr val="FFFFFF"/>
              </a:solidFill>
              <a:effectLst>
                <a:outerShdw blurRad="38100" dist="38100" dir="2700000" algn="tl">
                  <a:srgbClr val="000000">
                    <a:alpha val="43137"/>
                  </a:srgbClr>
                </a:outerShdw>
              </a:effectLst>
            </a:endParaRPr>
          </a:p>
          <a:p>
            <a:endParaRPr lang="en-US" b="1" kern="0" dirty="0" smtClean="0">
              <a:ln w="1905"/>
              <a:solidFill>
                <a:srgbClr val="FFFFFF"/>
              </a:solidFill>
              <a:effectLst>
                <a:outerShdw blurRad="38100" dist="38100" dir="2700000" algn="tl">
                  <a:srgbClr val="000000">
                    <a:alpha val="43137"/>
                  </a:srgbClr>
                </a:outerShdw>
              </a:effectLst>
            </a:endParaRPr>
          </a:p>
          <a:p>
            <a:r>
              <a:rPr lang="en-US" sz="2500" b="1" kern="0" dirty="0" smtClean="0">
                <a:ln w="1905"/>
                <a:solidFill>
                  <a:srgbClr val="FFFFFF"/>
                </a:solidFill>
                <a:effectLst>
                  <a:outerShdw blurRad="38100" dist="38100" dir="2700000" algn="tl">
                    <a:srgbClr val="000000">
                      <a:alpha val="43137"/>
                    </a:srgbClr>
                  </a:outerShdw>
                </a:effectLst>
                <a:hlinkClick r:id="rId5" action="ppaction://hlinkpres?slideindex=1&amp;slidetitle="/>
              </a:rPr>
              <a:t>2 - </a:t>
            </a:r>
            <a:r>
              <a:rPr lang="pt-BR" sz="2500" b="1" kern="0" dirty="0" smtClean="0">
                <a:ln w="1905"/>
                <a:solidFill>
                  <a:srgbClr val="FFFFFF"/>
                </a:solidFill>
                <a:effectLst>
                  <a:outerShdw blurRad="38100" dist="38100" dir="2700000" algn="tl">
                    <a:srgbClr val="000000">
                      <a:alpha val="43137"/>
                    </a:srgbClr>
                  </a:outerShdw>
                </a:effectLst>
                <a:hlinkClick r:id="rId5" action="ppaction://hlinkpres?slideindex=1&amp;slidetitle="/>
              </a:rPr>
              <a:t>PROVAS BÍBLICAS PARA UM DILÚVIO GLOBAL</a:t>
            </a:r>
            <a:endParaRPr lang="en-US" sz="2500" b="1" kern="0" dirty="0" smtClean="0">
              <a:ln w="1905"/>
              <a:solidFill>
                <a:srgbClr val="FFFFFF"/>
              </a:solidFill>
              <a:effectLst>
                <a:outerShdw blurRad="38100" dist="38100" dir="2700000" algn="tl">
                  <a:srgbClr val="000000">
                    <a:alpha val="43137"/>
                  </a:srgbClr>
                </a:outerShdw>
              </a:effectLst>
            </a:endParaRPr>
          </a:p>
          <a:p>
            <a:endParaRPr lang="en-US" b="1" kern="0" dirty="0" smtClean="0">
              <a:ln w="1905"/>
              <a:solidFill>
                <a:srgbClr val="FFFFFF"/>
              </a:solidFill>
              <a:effectLst>
                <a:outerShdw blurRad="38100" dist="38100" dir="2700000" algn="tl">
                  <a:srgbClr val="000000">
                    <a:alpha val="43137"/>
                  </a:srgbClr>
                </a:outerShdw>
              </a:effectLst>
              <a:hlinkClick r:id="rId6" action="ppaction://hlinkpres?slideindex=1&amp;slidetitle="/>
            </a:endParaRPr>
          </a:p>
          <a:p>
            <a:r>
              <a:rPr lang="en-US" sz="2500" b="1" kern="0" dirty="0" smtClean="0">
                <a:ln w="1905"/>
                <a:solidFill>
                  <a:srgbClr val="FFFFFF"/>
                </a:solidFill>
                <a:effectLst>
                  <a:outerShdw blurRad="38100" dist="38100" dir="2700000" algn="tl">
                    <a:srgbClr val="000000">
                      <a:alpha val="43137"/>
                    </a:srgbClr>
                  </a:outerShdw>
                </a:effectLst>
                <a:hlinkClick r:id="rId6" action="ppaction://hlinkpres?slideindex=1&amp;slidetitle="/>
              </a:rPr>
              <a:t>3 - </a:t>
            </a:r>
            <a:r>
              <a:rPr lang="pt-BR" sz="2500" b="1" kern="0" dirty="0" smtClean="0">
                <a:ln w="1905"/>
                <a:solidFill>
                  <a:srgbClr val="FFFFFF"/>
                </a:solidFill>
                <a:effectLst>
                  <a:outerShdw blurRad="38100" dist="38100" dir="2700000" algn="tl">
                    <a:srgbClr val="000000">
                      <a:alpha val="43137"/>
                    </a:srgbClr>
                  </a:outerShdw>
                </a:effectLst>
                <a:hlinkClick r:id="rId6" action="ppaction://hlinkpres?slideindex=1&amp;slidetitle="/>
              </a:rPr>
              <a:t>PROVAS NÃO BÍBLICAS PARA UM DILÚVIO GLOBAL</a:t>
            </a:r>
            <a:r>
              <a:rPr lang="en-US" sz="2500" b="1" kern="0" dirty="0" smtClean="0">
                <a:ln w="1905"/>
                <a:solidFill>
                  <a:srgbClr val="FFFFFF"/>
                </a:solidFill>
                <a:effectLst>
                  <a:outerShdw blurRad="38100" dist="38100" dir="2700000" algn="tl">
                    <a:srgbClr val="000000">
                      <a:alpha val="43137"/>
                    </a:srgbClr>
                  </a:outerShdw>
                </a:effectLst>
                <a:hlinkClick r:id="rId6" action="ppaction://hlinkpres?slideindex=1&amp;slidetitle="/>
              </a:rPr>
              <a:t> </a:t>
            </a:r>
            <a:endParaRPr lang="en-US" sz="2500" b="1" kern="0" dirty="0" smtClean="0">
              <a:ln w="1905"/>
              <a:solidFill>
                <a:srgbClr val="FFFFFF"/>
              </a:solidFill>
              <a:effectLst>
                <a:outerShdw blurRad="38100" dist="38100" dir="2700000" algn="tl">
                  <a:srgbClr val="000000">
                    <a:alpha val="43137"/>
                  </a:srgbClr>
                </a:outerShdw>
              </a:effectLst>
            </a:endParaRPr>
          </a:p>
          <a:p>
            <a:endParaRPr lang="en-US" b="1" kern="0" dirty="0" smtClean="0">
              <a:ln w="1905"/>
              <a:solidFill>
                <a:srgbClr val="FFFFFF"/>
              </a:solidFill>
              <a:effectLst>
                <a:outerShdw blurRad="38100" dist="38100" dir="2700000" algn="tl">
                  <a:srgbClr val="000000">
                    <a:alpha val="43137"/>
                  </a:srgbClr>
                </a:outerShdw>
              </a:effectLst>
              <a:hlinkClick r:id="rId7" action="ppaction://hlinkpres?slideindex=1&amp;slidetitle="/>
            </a:endParaRPr>
          </a:p>
          <a:p>
            <a:r>
              <a:rPr lang="en-US" sz="2500" b="1" kern="0" dirty="0" smtClean="0">
                <a:ln w="1905"/>
                <a:solidFill>
                  <a:srgbClr val="FFFFFF"/>
                </a:solidFill>
                <a:effectLst>
                  <a:outerShdw blurRad="38100" dist="38100" dir="2700000" algn="tl">
                    <a:srgbClr val="000000">
                      <a:alpha val="43137"/>
                    </a:srgbClr>
                  </a:outerShdw>
                </a:effectLst>
                <a:hlinkClick r:id="rId7" action="ppaction://hlinkpres?slideindex=1&amp;slidetitle="/>
              </a:rPr>
              <a:t>4 - NATUREZA DO DILÚVIO</a:t>
            </a:r>
            <a:r>
              <a:rPr lang="en-US" sz="2500" b="1" kern="0" dirty="0" smtClean="0">
                <a:ln w="1905"/>
                <a:solidFill>
                  <a:srgbClr val="FFFFFF"/>
                </a:solidFill>
                <a:effectLst>
                  <a:outerShdw blurRad="38100" dist="38100" dir="2700000" algn="tl">
                    <a:srgbClr val="000000">
                      <a:alpha val="43137"/>
                    </a:srgbClr>
                  </a:outerShdw>
                </a:effectLst>
              </a:rPr>
              <a:t>		</a:t>
            </a:r>
          </a:p>
          <a:p>
            <a:endParaRPr lang="en-US" b="1" kern="0" dirty="0" smtClean="0">
              <a:ln w="1905"/>
              <a:solidFill>
                <a:srgbClr val="FFFFFF"/>
              </a:solidFill>
              <a:effectLst>
                <a:outerShdw blurRad="38100" dist="38100" dir="2700000" algn="tl">
                  <a:srgbClr val="000000">
                    <a:alpha val="43137"/>
                  </a:srgbClr>
                </a:outerShdw>
              </a:effectLst>
              <a:hlinkClick r:id="rId8" action="ppaction://hlinkpres?slideindex=1&amp;slidetitle="/>
            </a:endParaRPr>
          </a:p>
          <a:p>
            <a:r>
              <a:rPr lang="en-US" sz="2500" b="1" kern="0" dirty="0" smtClean="0">
                <a:ln w="1905"/>
                <a:solidFill>
                  <a:srgbClr val="FFFFFF"/>
                </a:solidFill>
                <a:effectLst>
                  <a:outerShdw blurRad="38100" dist="38100" dir="2700000" algn="tl">
                    <a:srgbClr val="000000">
                      <a:alpha val="43137"/>
                    </a:srgbClr>
                  </a:outerShdw>
                </a:effectLst>
                <a:hlinkClick r:id="rId8" action="ppaction://hlinkpres?slideindex=1&amp;slidetitle="/>
              </a:rPr>
              <a:t>5 - EVIDÊNCIAS DO DILÚVIO</a:t>
            </a:r>
            <a:endParaRPr lang="en-US" sz="2500" b="1" kern="0" dirty="0" smtClean="0">
              <a:ln w="1905"/>
              <a:solidFill>
                <a:srgbClr val="FFFFFF"/>
              </a:solidFill>
              <a:effectLst>
                <a:outerShdw blurRad="38100" dist="38100" dir="2700000" algn="tl">
                  <a:srgbClr val="000000">
                    <a:alpha val="43137"/>
                  </a:srgbClr>
                </a:outerShdw>
              </a:effectLst>
            </a:endParaRPr>
          </a:p>
          <a:p>
            <a:endParaRPr lang="en-US" b="1" kern="0" dirty="0" smtClean="0">
              <a:ln w="1905"/>
              <a:solidFill>
                <a:srgbClr val="FFFFFF"/>
              </a:solidFill>
              <a:effectLst>
                <a:outerShdw blurRad="38100" dist="38100" dir="2700000" algn="tl">
                  <a:srgbClr val="000000">
                    <a:alpha val="43137"/>
                  </a:srgbClr>
                </a:outerShdw>
              </a:effectLst>
              <a:hlinkClick r:id="rId9" action="ppaction://hlinkpres?slideindex=1&amp;slidetitle="/>
            </a:endParaRPr>
          </a:p>
          <a:p>
            <a:r>
              <a:rPr lang="en-US" sz="2500" b="1" kern="0" dirty="0" smtClean="0">
                <a:ln w="1905"/>
                <a:solidFill>
                  <a:srgbClr val="FFFFFF"/>
                </a:solidFill>
                <a:effectLst>
                  <a:outerShdw blurRad="38100" dist="38100" dir="2700000" algn="tl">
                    <a:srgbClr val="000000">
                      <a:alpha val="43137"/>
                    </a:srgbClr>
                  </a:outerShdw>
                </a:effectLst>
                <a:hlinkClick r:id="rId9" action="ppaction://hlinkpres?slideindex=1&amp;slidetitle="/>
              </a:rPr>
              <a:t>6 – PROCESSOS GEOLÓGICOS</a:t>
            </a:r>
            <a:endParaRPr lang="en-US" sz="2500" b="1" kern="0" dirty="0" smtClean="0">
              <a:ln w="1905"/>
              <a:solidFill>
                <a:srgbClr val="FFFFFF"/>
              </a:solidFill>
              <a:effectLst>
                <a:outerShdw blurRad="38100" dist="38100" dir="2700000" algn="tl">
                  <a:srgbClr val="000000">
                    <a:alpha val="43137"/>
                  </a:srgbClr>
                </a:outerShdw>
              </a:effectLst>
            </a:endParaRPr>
          </a:p>
          <a:p>
            <a:endParaRPr lang="en-US" b="1" kern="0" dirty="0" smtClean="0">
              <a:ln w="1905"/>
              <a:solidFill>
                <a:srgbClr val="FFFFFF"/>
              </a:solidFill>
              <a:effectLst>
                <a:outerShdw blurRad="38100" dist="38100" dir="2700000" algn="tl">
                  <a:srgbClr val="000000">
                    <a:alpha val="43137"/>
                  </a:srgbClr>
                </a:outerShdw>
              </a:effectLst>
              <a:hlinkClick r:id="rId10" action="ppaction://hlinkpres?slideindex=1&amp;slidetitle="/>
            </a:endParaRPr>
          </a:p>
          <a:p>
            <a:r>
              <a:rPr lang="en-US" sz="2500" b="1" kern="0" dirty="0" smtClean="0">
                <a:ln w="1905"/>
                <a:solidFill>
                  <a:srgbClr val="FFFFFF"/>
                </a:solidFill>
                <a:effectLst>
                  <a:outerShdw blurRad="38100" dist="38100" dir="2700000" algn="tl">
                    <a:srgbClr val="000000">
                      <a:alpha val="43137"/>
                    </a:srgbClr>
                  </a:outerShdw>
                </a:effectLst>
                <a:hlinkClick r:id="rId10" action="ppaction://hlinkpres?slideindex=1&amp;slidetitle="/>
              </a:rPr>
              <a:t>7 – EXPLICAÇÕES</a:t>
            </a:r>
            <a:endParaRPr lang="en-US" sz="2500" b="1" kern="0" dirty="0" smtClean="0">
              <a:ln w="1905"/>
              <a:solidFill>
                <a:srgbClr val="FFFFFF"/>
              </a:solidFill>
              <a:effectLst>
                <a:outerShdw blurRad="38100" dist="38100" dir="2700000" algn="tl">
                  <a:srgbClr val="000000">
                    <a:alpha val="43137"/>
                  </a:srgbClr>
                </a:outerShdw>
              </a:effectLst>
            </a:endParaRPr>
          </a:p>
          <a:p>
            <a:endParaRPr lang="en-US" b="1" kern="0" dirty="0" smtClean="0">
              <a:ln w="1905"/>
              <a:solidFill>
                <a:srgbClr val="FFFFFF"/>
              </a:solidFill>
              <a:effectLst>
                <a:outerShdw blurRad="38100" dist="38100" dir="2700000" algn="tl">
                  <a:srgbClr val="000000">
                    <a:alpha val="43137"/>
                  </a:srgbClr>
                </a:outerShdw>
              </a:effectLst>
              <a:hlinkClick r:id="rId11" action="ppaction://hlinkpres?slideindex=1&amp;slidetitle="/>
            </a:endParaRPr>
          </a:p>
          <a:p>
            <a:r>
              <a:rPr lang="en-US" sz="2500" b="1" kern="0" dirty="0" smtClean="0">
                <a:ln w="1905"/>
                <a:solidFill>
                  <a:srgbClr val="FFFFFF"/>
                </a:solidFill>
                <a:effectLst>
                  <a:outerShdw blurRad="38100" dist="38100" dir="2700000" algn="tl">
                    <a:srgbClr val="000000">
                      <a:alpha val="43137"/>
                    </a:srgbClr>
                  </a:outerShdw>
                </a:effectLst>
                <a:hlinkClick r:id="rId11" action="ppaction://hlinkpres?slideindex=1&amp;slidetitle="/>
              </a:rPr>
              <a:t>8 – EVENTOS PÓS-DILÚVIO</a:t>
            </a:r>
            <a:endParaRPr lang="en-US" sz="2500" b="1" kern="0" dirty="0" smtClean="0">
              <a:ln w="1905"/>
              <a:solidFill>
                <a:srgbClr val="FFFFFF"/>
              </a:solidFill>
              <a:effectLst>
                <a:outerShdw blurRad="38100" dist="38100" dir="2700000" algn="tl">
                  <a:srgbClr val="000000">
                    <a:alpha val="43137"/>
                  </a:srgbClr>
                </a:outerShdw>
              </a:effectLst>
            </a:endParaRPr>
          </a:p>
          <a:p>
            <a:endParaRPr lang="en-US" b="1" kern="0" dirty="0" smtClean="0">
              <a:ln w="1905"/>
              <a:solidFill>
                <a:srgbClr val="FFFFFF"/>
              </a:solidFill>
              <a:effectLst>
                <a:outerShdw blurRad="38100" dist="38100" dir="2700000" algn="tl">
                  <a:srgbClr val="000000">
                    <a:alpha val="43137"/>
                  </a:srgbClr>
                </a:outerShdw>
              </a:effectLst>
              <a:hlinkClick r:id="rId12" action="ppaction://hlinkpres?slideindex=1&amp;slidetitle="/>
            </a:endParaRPr>
          </a:p>
          <a:p>
            <a:r>
              <a:rPr lang="en-US" sz="2500" b="1" kern="0" dirty="0" smtClean="0">
                <a:ln w="1905"/>
                <a:solidFill>
                  <a:srgbClr val="FFFFFF"/>
                </a:solidFill>
                <a:effectLst>
                  <a:outerShdw blurRad="38100" dist="38100" dir="2700000" algn="tl">
                    <a:srgbClr val="000000">
                      <a:alpha val="43137"/>
                    </a:srgbClr>
                  </a:outerShdw>
                </a:effectLst>
                <a:hlinkClick r:id="rId12" action="ppaction://hlinkpres?slideindex=1&amp;slidetitle="/>
              </a:rPr>
              <a:t>9 – CONCLUSÕES</a:t>
            </a:r>
            <a:endParaRPr lang="en-US" sz="2500" b="1" kern="0" dirty="0" smtClean="0">
              <a:ln w="1905"/>
              <a:solidFill>
                <a:srgbClr val="FFFFFF"/>
              </a:solidFill>
              <a:effectLst>
                <a:outerShdw blurRad="38100" dist="38100" dir="2700000" algn="tl">
                  <a:srgbClr val="000000">
                    <a:alpha val="43137"/>
                  </a:srgbClr>
                </a:outerShdw>
              </a:effectLst>
            </a:endParaRPr>
          </a:p>
        </p:txBody>
      </p:sp>
      <p:sp>
        <p:nvSpPr>
          <p:cNvPr id="6" name="Rectangle 5"/>
          <p:cNvSpPr/>
          <p:nvPr/>
        </p:nvSpPr>
        <p:spPr>
          <a:xfrm>
            <a:off x="323528" y="188640"/>
            <a:ext cx="7992888" cy="523220"/>
          </a:xfrm>
          <a:prstGeom prst="rect">
            <a:avLst/>
          </a:prstGeom>
          <a:noFill/>
        </p:spPr>
        <p:txBody>
          <a:bodyPr wrap="square" lIns="91440" tIns="45720" rIns="91440" bIns="45720">
            <a:spAutoFit/>
          </a:bodyPr>
          <a:lstStyle/>
          <a:p>
            <a:pPr algn="ctr"/>
            <a:r>
              <a:rPr lang="en-US" sz="2800" b="1" kern="0" dirty="0">
                <a:ln w="1905"/>
                <a:solidFill>
                  <a:srgbClr val="FFFFFF"/>
                </a:solidFill>
                <a:effectLst>
                  <a:innerShdw blurRad="69850" dist="43180" dir="5400000">
                    <a:srgbClr val="000000">
                      <a:alpha val="65000"/>
                    </a:srgbClr>
                  </a:innerShdw>
                </a:effectLst>
              </a:rPr>
              <a:t>ESBOÇO</a:t>
            </a: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2</a:t>
            </a:fld>
            <a:endParaRPr lang="en-US">
              <a:solidFill>
                <a:srgbClr val="6633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AS CINZAS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20</a:t>
            </a:fld>
            <a:endParaRPr lang="en-US">
              <a:solidFill>
                <a:srgbClr val="663300"/>
              </a:solidFill>
            </a:endParaRPr>
          </a:p>
        </p:txBody>
      </p:sp>
      <p:pic>
        <p:nvPicPr>
          <p:cNvPr id="9" name="Picture 3" descr="Slide_23"/>
          <p:cNvPicPr>
            <a:picLocks noChangeAspect="1" noChangeArrowheads="1"/>
          </p:cNvPicPr>
          <p:nvPr/>
        </p:nvPicPr>
        <p:blipFill>
          <a:blip r:embed="rId4" cstate="print">
            <a:lum bright="18000"/>
          </a:blip>
          <a:srcRect/>
          <a:stretch>
            <a:fillRect/>
          </a:stretch>
        </p:blipFill>
        <p:spPr bwMode="auto">
          <a:xfrm>
            <a:off x="179512" y="1196751"/>
            <a:ext cx="3634154" cy="2897511"/>
          </a:xfrm>
          <a:prstGeom prst="rect">
            <a:avLst/>
          </a:prstGeom>
          <a:noFill/>
          <a:ln w="9525">
            <a:noFill/>
            <a:miter lim="800000"/>
            <a:headEnd/>
            <a:tailEnd/>
          </a:ln>
        </p:spPr>
      </p:pic>
      <p:sp>
        <p:nvSpPr>
          <p:cNvPr id="12" name="CaixaDeTexto 11"/>
          <p:cNvSpPr txBox="1"/>
          <p:nvPr/>
        </p:nvSpPr>
        <p:spPr>
          <a:xfrm>
            <a:off x="3923928" y="1047275"/>
            <a:ext cx="5040560" cy="3046988"/>
          </a:xfrm>
          <a:prstGeom prst="rect">
            <a:avLst/>
          </a:prstGeom>
          <a:noFill/>
        </p:spPr>
        <p:txBody>
          <a:bodyPr wrap="square" rtlCol="0">
            <a:spAutoFit/>
          </a:bodyPr>
          <a:lstStyle/>
          <a:p>
            <a:pPr algn="just"/>
            <a:r>
              <a:rPr lang="pt-BR" sz="2400" dirty="0" smtClean="0">
                <a:solidFill>
                  <a:schemeClr val="bg1"/>
                </a:solidFill>
              </a:rPr>
              <a:t>Quando </a:t>
            </a:r>
            <a:r>
              <a:rPr lang="pt-BR" sz="2400" dirty="0">
                <a:solidFill>
                  <a:schemeClr val="bg1"/>
                </a:solidFill>
              </a:rPr>
              <a:t>o Monte St. Helens entrou em erupção em 18 de maio de 1980, cinzas dispararam até </a:t>
            </a:r>
            <a:r>
              <a:rPr lang="pt-BR" sz="2400" dirty="0" smtClean="0">
                <a:solidFill>
                  <a:schemeClr val="bg1"/>
                </a:solidFill>
              </a:rPr>
              <a:t>24 km </a:t>
            </a:r>
            <a:r>
              <a:rPr lang="pt-BR" sz="2400" dirty="0">
                <a:solidFill>
                  <a:schemeClr val="bg1"/>
                </a:solidFill>
              </a:rPr>
              <a:t>para o céu, mas </a:t>
            </a:r>
            <a:r>
              <a:rPr lang="pt-BR" sz="2400" dirty="0" smtClean="0">
                <a:solidFill>
                  <a:schemeClr val="bg1"/>
                </a:solidFill>
              </a:rPr>
              <a:t>oscilou de </a:t>
            </a:r>
            <a:r>
              <a:rPr lang="pt-BR" sz="2400" dirty="0">
                <a:solidFill>
                  <a:schemeClr val="bg1"/>
                </a:solidFill>
              </a:rPr>
              <a:t>altura durante o dia. A erupção diminuiu no final da tarde e, depois de nove horas, no começo de 19 de maio, a erupção havia parado</a:t>
            </a:r>
            <a:r>
              <a:rPr lang="pt-BR" sz="2400" dirty="0" smtClean="0">
                <a:solidFill>
                  <a:schemeClr val="bg1"/>
                </a:solidFill>
              </a:rPr>
              <a:t>.</a:t>
            </a:r>
            <a:endParaRPr lang="en-US" sz="2400" dirty="0">
              <a:solidFill>
                <a:schemeClr val="bg1"/>
              </a:solidFill>
            </a:endParaRPr>
          </a:p>
        </p:txBody>
      </p:sp>
      <p:sp>
        <p:nvSpPr>
          <p:cNvPr id="10" name="CaixaDeTexto 9"/>
          <p:cNvSpPr txBox="1"/>
          <p:nvPr/>
        </p:nvSpPr>
        <p:spPr>
          <a:xfrm>
            <a:off x="287524" y="4442336"/>
            <a:ext cx="8568952" cy="1938992"/>
          </a:xfrm>
          <a:prstGeom prst="rect">
            <a:avLst/>
          </a:prstGeom>
          <a:noFill/>
        </p:spPr>
        <p:txBody>
          <a:bodyPr wrap="square" rtlCol="0">
            <a:spAutoFit/>
          </a:bodyPr>
          <a:lstStyle/>
          <a:p>
            <a:pPr algn="just"/>
            <a:r>
              <a:rPr lang="pt-BR" sz="2400" dirty="0" smtClean="0">
                <a:solidFill>
                  <a:schemeClr val="bg1"/>
                </a:solidFill>
              </a:rPr>
              <a:t>Um </a:t>
            </a:r>
            <a:r>
              <a:rPr lang="pt-BR" sz="2400" dirty="0">
                <a:solidFill>
                  <a:schemeClr val="bg1"/>
                </a:solidFill>
              </a:rPr>
              <a:t>vento de </a:t>
            </a:r>
            <a:r>
              <a:rPr lang="pt-BR" sz="2400" dirty="0" smtClean="0">
                <a:solidFill>
                  <a:schemeClr val="bg1"/>
                </a:solidFill>
              </a:rPr>
              <a:t>altura superior </a:t>
            </a:r>
            <a:r>
              <a:rPr lang="pt-BR" sz="2400" dirty="0">
                <a:solidFill>
                  <a:schemeClr val="bg1"/>
                </a:solidFill>
              </a:rPr>
              <a:t>transportava nuvens de cinzas vulcânicas a </a:t>
            </a:r>
            <a:r>
              <a:rPr lang="pt-BR" sz="2400" dirty="0" smtClean="0">
                <a:solidFill>
                  <a:schemeClr val="bg1"/>
                </a:solidFill>
              </a:rPr>
              <a:t>leste-nordeste </a:t>
            </a:r>
            <a:r>
              <a:rPr lang="pt-BR" sz="2400" dirty="0">
                <a:solidFill>
                  <a:schemeClr val="bg1"/>
                </a:solidFill>
              </a:rPr>
              <a:t>através do centro e leste de Washington a uma velocidade de cerca de </a:t>
            </a:r>
            <a:r>
              <a:rPr lang="pt-BR" sz="2400" dirty="0" smtClean="0">
                <a:solidFill>
                  <a:schemeClr val="bg1"/>
                </a:solidFill>
              </a:rPr>
              <a:t>128 km/h</a:t>
            </a:r>
            <a:r>
              <a:rPr lang="pt-BR" sz="2400" dirty="0">
                <a:solidFill>
                  <a:schemeClr val="bg1"/>
                </a:solidFill>
              </a:rPr>
              <a:t>. A queda de cinzas mais espessa ocorreu em uma faixa de </a:t>
            </a:r>
            <a:r>
              <a:rPr lang="pt-BR" sz="2400" dirty="0" smtClean="0">
                <a:solidFill>
                  <a:schemeClr val="bg1"/>
                </a:solidFill>
              </a:rPr>
              <a:t>96 km </a:t>
            </a:r>
            <a:r>
              <a:rPr lang="pt-BR" sz="2400" dirty="0">
                <a:solidFill>
                  <a:schemeClr val="bg1"/>
                </a:solidFill>
              </a:rPr>
              <a:t>a jusante da </a:t>
            </a:r>
            <a:r>
              <a:rPr lang="pt-BR" sz="2400" dirty="0" smtClean="0">
                <a:solidFill>
                  <a:schemeClr val="bg1"/>
                </a:solidFill>
              </a:rPr>
              <a:t>erupção.</a:t>
            </a:r>
            <a:endParaRPr lang="en-US" sz="2400" dirty="0">
              <a:solidFill>
                <a:schemeClr val="bg1"/>
              </a:solidFill>
            </a:endParaRPr>
          </a:p>
        </p:txBody>
      </p:sp>
    </p:spTree>
    <p:extLst>
      <p:ext uri="{BB962C8B-B14F-4D97-AF65-F5344CB8AC3E}">
        <p14:creationId xmlns:p14="http://schemas.microsoft.com/office/powerpoint/2010/main" val="384370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AS CINZAS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21</a:t>
            </a:fld>
            <a:endParaRPr lang="en-US">
              <a:solidFill>
                <a:srgbClr val="663300"/>
              </a:solidFill>
            </a:endParaRPr>
          </a:p>
        </p:txBody>
      </p:sp>
      <p:sp>
        <p:nvSpPr>
          <p:cNvPr id="12" name="CaixaDeTexto 11"/>
          <p:cNvSpPr txBox="1"/>
          <p:nvPr/>
        </p:nvSpPr>
        <p:spPr>
          <a:xfrm>
            <a:off x="323528" y="1052736"/>
            <a:ext cx="8568952" cy="2677656"/>
          </a:xfrm>
          <a:prstGeom prst="rect">
            <a:avLst/>
          </a:prstGeom>
          <a:noFill/>
        </p:spPr>
        <p:txBody>
          <a:bodyPr wrap="square" rtlCol="0">
            <a:spAutoFit/>
          </a:bodyPr>
          <a:lstStyle/>
          <a:p>
            <a:r>
              <a:rPr lang="pt-BR" sz="2400" dirty="0" smtClean="0">
                <a:solidFill>
                  <a:schemeClr val="bg1"/>
                </a:solidFill>
              </a:rPr>
              <a:t>A </a:t>
            </a:r>
            <a:r>
              <a:rPr lang="pt-BR" sz="2400" dirty="0">
                <a:solidFill>
                  <a:schemeClr val="bg1"/>
                </a:solidFill>
              </a:rPr>
              <a:t>nuvem de cinzas se espalhou para o centro dos Estados Unidos. Dois dias depois, embora a nuvem de cinzas tenha se tornado mais difusa, cinzas finas foram detectadas pelos sistemas usados para monitorar a poluição do ar em várias cidades do nordeste dos Estados Unidos. A maior distância registrada das cinzas foi quase </a:t>
            </a:r>
            <a:r>
              <a:rPr lang="pt-BR" sz="2400" dirty="0" smtClean="0">
                <a:solidFill>
                  <a:schemeClr val="bg1"/>
                </a:solidFill>
              </a:rPr>
              <a:t>3200 km </a:t>
            </a:r>
            <a:r>
              <a:rPr lang="pt-BR" sz="2400" dirty="0">
                <a:solidFill>
                  <a:schemeClr val="bg1"/>
                </a:solidFill>
              </a:rPr>
              <a:t>de distância do vulcão no estado de Oklahoma</a:t>
            </a:r>
            <a:r>
              <a:rPr lang="pt-BR" sz="2400" dirty="0" smtClean="0">
                <a:solidFill>
                  <a:schemeClr val="bg1"/>
                </a:solidFill>
              </a:rPr>
              <a:t>!</a:t>
            </a:r>
            <a:endParaRPr lang="pt-BR" sz="2400" dirty="0">
              <a:solidFill>
                <a:schemeClr val="bg1"/>
              </a:solidFill>
            </a:endParaRPr>
          </a:p>
        </p:txBody>
      </p:sp>
      <p:sp>
        <p:nvSpPr>
          <p:cNvPr id="11" name="CaixaDeTexto 10"/>
          <p:cNvSpPr txBox="1"/>
          <p:nvPr/>
        </p:nvSpPr>
        <p:spPr>
          <a:xfrm>
            <a:off x="4932040" y="4532927"/>
            <a:ext cx="3904989" cy="1200329"/>
          </a:xfrm>
          <a:prstGeom prst="rect">
            <a:avLst/>
          </a:prstGeom>
          <a:noFill/>
        </p:spPr>
        <p:txBody>
          <a:bodyPr wrap="square" rtlCol="0">
            <a:spAutoFit/>
          </a:bodyPr>
          <a:lstStyle/>
          <a:p>
            <a:pPr algn="ctr"/>
            <a:r>
              <a:rPr lang="pt-BR" sz="2400" dirty="0" smtClean="0">
                <a:solidFill>
                  <a:schemeClr val="bg1"/>
                </a:solidFill>
              </a:rPr>
              <a:t>Parte </a:t>
            </a:r>
            <a:r>
              <a:rPr lang="pt-BR" sz="2400" dirty="0">
                <a:solidFill>
                  <a:schemeClr val="bg1"/>
                </a:solidFill>
              </a:rPr>
              <a:t>das cinzas se espalharam pelo globo em cerca de duas semanas.</a:t>
            </a:r>
            <a:endParaRPr lang="en-US" sz="2400" dirty="0">
              <a:solidFill>
                <a:schemeClr val="bg1"/>
              </a:solidFill>
            </a:endParaRPr>
          </a:p>
        </p:txBody>
      </p:sp>
      <p:pic>
        <p:nvPicPr>
          <p:cNvPr id="13" name="Imagem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129" y="3890040"/>
            <a:ext cx="4129871" cy="2808312"/>
          </a:xfrm>
          <a:prstGeom prst="rect">
            <a:avLst/>
          </a:prstGeom>
        </p:spPr>
      </p:pic>
    </p:spTree>
    <p:extLst>
      <p:ext uri="{BB962C8B-B14F-4D97-AF65-F5344CB8AC3E}">
        <p14:creationId xmlns:p14="http://schemas.microsoft.com/office/powerpoint/2010/main" val="39612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AS CINZAS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22</a:t>
            </a:fld>
            <a:endParaRPr lang="en-US">
              <a:solidFill>
                <a:srgbClr val="663300"/>
              </a:solidFill>
            </a:endParaRPr>
          </a:p>
        </p:txBody>
      </p:sp>
      <p:sp>
        <p:nvSpPr>
          <p:cNvPr id="8" name="CaixaDeTexto 7"/>
          <p:cNvSpPr txBox="1"/>
          <p:nvPr/>
        </p:nvSpPr>
        <p:spPr>
          <a:xfrm>
            <a:off x="2014692" y="3212976"/>
            <a:ext cx="6949796" cy="923330"/>
          </a:xfrm>
          <a:prstGeom prst="rect">
            <a:avLst/>
          </a:prstGeom>
          <a:noFill/>
        </p:spPr>
        <p:txBody>
          <a:bodyPr wrap="square" rtlCol="0">
            <a:spAutoFit/>
          </a:bodyPr>
          <a:lstStyle/>
          <a:p>
            <a:pPr marL="285750" indent="-285750">
              <a:buFont typeface="Arial" panose="020B0604020202020204" pitchFamily="34" charset="0"/>
              <a:buChar char="•"/>
            </a:pPr>
            <a:endParaRPr lang="pt-BR" dirty="0" smtClean="0">
              <a:solidFill>
                <a:schemeClr val="bg1"/>
              </a:solidFill>
            </a:endParaRPr>
          </a:p>
          <a:p>
            <a:pPr marL="285750" indent="-285750">
              <a:buFont typeface="Arial" panose="020B0604020202020204" pitchFamily="34" charset="0"/>
              <a:buChar char="•"/>
            </a:pPr>
            <a:endParaRPr lang="pt-BR" dirty="0" smtClean="0">
              <a:solidFill>
                <a:schemeClr val="bg1"/>
              </a:solidFill>
            </a:endParaRPr>
          </a:p>
          <a:p>
            <a:pPr marL="285750" indent="-285750">
              <a:buFont typeface="Arial" panose="020B0604020202020204" pitchFamily="34" charset="0"/>
              <a:buChar char="•"/>
            </a:pPr>
            <a:endParaRPr lang="pt-BR" dirty="0">
              <a:solidFill>
                <a:schemeClr val="bg1"/>
              </a:solidFill>
            </a:endParaRPr>
          </a:p>
        </p:txBody>
      </p:sp>
      <p:sp>
        <p:nvSpPr>
          <p:cNvPr id="2" name="CaixaDeTexto 1"/>
          <p:cNvSpPr txBox="1"/>
          <p:nvPr/>
        </p:nvSpPr>
        <p:spPr>
          <a:xfrm>
            <a:off x="179512" y="1124744"/>
            <a:ext cx="6194176" cy="3693319"/>
          </a:xfrm>
          <a:prstGeom prst="rect">
            <a:avLst/>
          </a:prstGeom>
          <a:noFill/>
        </p:spPr>
        <p:txBody>
          <a:bodyPr wrap="square" rtlCol="0">
            <a:spAutoFit/>
          </a:bodyPr>
          <a:lstStyle/>
          <a:p>
            <a:r>
              <a:rPr lang="pt-BR" sz="2400" dirty="0" smtClean="0">
                <a:solidFill>
                  <a:schemeClr val="bg1"/>
                </a:solidFill>
              </a:rPr>
              <a:t>A </a:t>
            </a:r>
            <a:r>
              <a:rPr lang="pt-BR" sz="2400" dirty="0">
                <a:solidFill>
                  <a:schemeClr val="bg1"/>
                </a:solidFill>
              </a:rPr>
              <a:t>erupção trouxe mais de 500 milhões de toneladas de cinzas para partes de Washington, </a:t>
            </a:r>
            <a:r>
              <a:rPr lang="pt-BR" sz="2400" dirty="0" err="1">
                <a:solidFill>
                  <a:schemeClr val="bg1"/>
                </a:solidFill>
              </a:rPr>
              <a:t>Idaho</a:t>
            </a:r>
            <a:r>
              <a:rPr lang="pt-BR" sz="2400" dirty="0">
                <a:solidFill>
                  <a:schemeClr val="bg1"/>
                </a:solidFill>
              </a:rPr>
              <a:t> e Montana.</a:t>
            </a:r>
          </a:p>
          <a:p>
            <a:endParaRPr lang="pt-BR" dirty="0">
              <a:solidFill>
                <a:schemeClr val="bg1"/>
              </a:solidFill>
            </a:endParaRPr>
          </a:p>
          <a:p>
            <a:r>
              <a:rPr lang="pt-BR" sz="2400" dirty="0">
                <a:solidFill>
                  <a:schemeClr val="bg1"/>
                </a:solidFill>
              </a:rPr>
              <a:t>A cinza em si causou muitos problemas. Transformava-se dia em noite, impactava o transporte terrestre e aéreo, destruía plantações, bloqueava estradas com </a:t>
            </a:r>
            <a:r>
              <a:rPr lang="pt-BR" sz="2400" dirty="0" smtClean="0">
                <a:solidFill>
                  <a:schemeClr val="bg1"/>
                </a:solidFill>
              </a:rPr>
              <a:t>até um </a:t>
            </a:r>
            <a:r>
              <a:rPr lang="pt-BR" sz="2400" dirty="0">
                <a:solidFill>
                  <a:schemeClr val="bg1"/>
                </a:solidFill>
              </a:rPr>
              <a:t>metro de profundidade em locais e entupia maquinaria e deixava muito </a:t>
            </a:r>
            <a:r>
              <a:rPr lang="pt-BR" sz="2400" dirty="0" smtClean="0">
                <a:solidFill>
                  <a:schemeClr val="bg1"/>
                </a:solidFill>
              </a:rPr>
              <a:t>para </a:t>
            </a:r>
            <a:r>
              <a:rPr lang="pt-BR" sz="2400" dirty="0">
                <a:solidFill>
                  <a:schemeClr val="bg1"/>
                </a:solidFill>
              </a:rPr>
              <a:t>ser </a:t>
            </a:r>
            <a:r>
              <a:rPr lang="pt-BR" sz="2400" dirty="0" smtClean="0">
                <a:solidFill>
                  <a:schemeClr val="bg1"/>
                </a:solidFill>
              </a:rPr>
              <a:t>tirado.</a:t>
            </a:r>
            <a:endParaRPr lang="pt-BR" sz="2400" dirty="0">
              <a:solidFill>
                <a:schemeClr val="bg1"/>
              </a:solidFill>
            </a:endParaRPr>
          </a:p>
        </p:txBody>
      </p:sp>
      <p:pic>
        <p:nvPicPr>
          <p:cNvPr id="11" name="Image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0" y="2962871"/>
            <a:ext cx="2210161" cy="1554480"/>
          </a:xfrm>
          <a:prstGeom prst="rect">
            <a:avLst/>
          </a:prstGeom>
        </p:spPr>
      </p:pic>
      <p:pic>
        <p:nvPicPr>
          <p:cNvPr id="12"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4497" y="1264289"/>
            <a:ext cx="2165684" cy="15544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005" y="5102896"/>
            <a:ext cx="2337565" cy="155448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2370" y="5081217"/>
            <a:ext cx="2331720" cy="1554480"/>
          </a:xfrm>
          <a:prstGeom prst="rect">
            <a:avLst/>
          </a:prstGeom>
        </p:spPr>
      </p:pic>
      <p:pic>
        <p:nvPicPr>
          <p:cNvPr id="14" name="Picture 4" descr="Image result for ashes from mt st hele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61866" y="5090115"/>
            <a:ext cx="2354358" cy="1554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74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AS CINZAS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23</a:t>
            </a:fld>
            <a:endParaRPr lang="en-US">
              <a:solidFill>
                <a:srgbClr val="663300"/>
              </a:solidFill>
            </a:endParaRPr>
          </a:p>
        </p:txBody>
      </p:sp>
      <p:sp>
        <p:nvSpPr>
          <p:cNvPr id="8" name="CaixaDeTexto 7"/>
          <p:cNvSpPr txBox="1"/>
          <p:nvPr/>
        </p:nvSpPr>
        <p:spPr>
          <a:xfrm>
            <a:off x="2014692" y="3212976"/>
            <a:ext cx="6949796" cy="923330"/>
          </a:xfrm>
          <a:prstGeom prst="rect">
            <a:avLst/>
          </a:prstGeom>
          <a:noFill/>
        </p:spPr>
        <p:txBody>
          <a:bodyPr wrap="square" rtlCol="0">
            <a:spAutoFit/>
          </a:bodyPr>
          <a:lstStyle/>
          <a:p>
            <a:pPr marL="285750" indent="-285750">
              <a:buFont typeface="Arial" panose="020B0604020202020204" pitchFamily="34" charset="0"/>
              <a:buChar char="•"/>
            </a:pPr>
            <a:endParaRPr lang="pt-BR" dirty="0" smtClean="0">
              <a:solidFill>
                <a:schemeClr val="bg1"/>
              </a:solidFill>
            </a:endParaRPr>
          </a:p>
          <a:p>
            <a:pPr marL="285750" indent="-285750">
              <a:buFont typeface="Arial" panose="020B0604020202020204" pitchFamily="34" charset="0"/>
              <a:buChar char="•"/>
            </a:pPr>
            <a:endParaRPr lang="pt-BR" dirty="0" smtClean="0">
              <a:solidFill>
                <a:schemeClr val="bg1"/>
              </a:solidFill>
            </a:endParaRPr>
          </a:p>
          <a:p>
            <a:pPr marL="285750" indent="-285750">
              <a:buFont typeface="Arial" panose="020B0604020202020204" pitchFamily="34" charset="0"/>
              <a:buChar char="•"/>
            </a:pPr>
            <a:endParaRPr lang="pt-BR" dirty="0">
              <a:solidFill>
                <a:schemeClr val="bg1"/>
              </a:solidFill>
            </a:endParaRPr>
          </a:p>
        </p:txBody>
      </p:sp>
      <p:sp>
        <p:nvSpPr>
          <p:cNvPr id="2" name="CaixaDeTexto 1"/>
          <p:cNvSpPr txBox="1"/>
          <p:nvPr/>
        </p:nvSpPr>
        <p:spPr>
          <a:xfrm>
            <a:off x="395536" y="1124744"/>
            <a:ext cx="8352928" cy="3416320"/>
          </a:xfrm>
          <a:prstGeom prst="rect">
            <a:avLst/>
          </a:prstGeom>
          <a:noFill/>
        </p:spPr>
        <p:txBody>
          <a:bodyPr wrap="square" rtlCol="0">
            <a:spAutoFit/>
          </a:bodyPr>
          <a:lstStyle/>
          <a:p>
            <a:r>
              <a:rPr lang="pt-BR" sz="2400" dirty="0">
                <a:solidFill>
                  <a:schemeClr val="bg1"/>
                </a:solidFill>
              </a:rPr>
              <a:t>Traços das cinzas também foram encontrados em todo o mundo, e alguns remanescentes de partículas de cinzas permaneceram na atmosfera da Terra por vários anos após a erupção em 1980</a:t>
            </a:r>
            <a:r>
              <a:rPr lang="pt-BR" sz="2400" dirty="0" smtClean="0">
                <a:solidFill>
                  <a:schemeClr val="bg1"/>
                </a:solidFill>
              </a:rPr>
              <a:t>. Mas não teve efeitos globais.</a:t>
            </a:r>
            <a:endParaRPr lang="pt-BR" sz="2400" dirty="0">
              <a:solidFill>
                <a:schemeClr val="bg1"/>
              </a:solidFill>
            </a:endParaRPr>
          </a:p>
          <a:p>
            <a:endParaRPr lang="pt-BR" sz="2400" dirty="0" smtClean="0">
              <a:solidFill>
                <a:schemeClr val="bg1"/>
              </a:solidFill>
            </a:endParaRPr>
          </a:p>
          <a:p>
            <a:r>
              <a:rPr lang="pt-BR" sz="2400" dirty="0" smtClean="0">
                <a:solidFill>
                  <a:schemeClr val="bg1"/>
                </a:solidFill>
              </a:rPr>
              <a:t>Embora </a:t>
            </a:r>
            <a:r>
              <a:rPr lang="pt-BR" sz="2400" dirty="0">
                <a:solidFill>
                  <a:schemeClr val="bg1"/>
                </a:solidFill>
              </a:rPr>
              <a:t>os efeitos a curto prazo das cinzas vulcânicas sejam caros e muitas vezes mortais, as cinzas também restauram nutrientes químicos no solo.</a:t>
            </a:r>
            <a:endParaRPr lang="en-US" sz="2400" dirty="0">
              <a:solidFill>
                <a:schemeClr val="bg1"/>
              </a:solidFill>
            </a:endParaRPr>
          </a:p>
          <a:p>
            <a:endParaRPr lang="pt-BR" sz="2400" dirty="0">
              <a:solidFill>
                <a:schemeClr val="bg1"/>
              </a:solidFill>
            </a:endParaRPr>
          </a:p>
        </p:txBody>
      </p:sp>
    </p:spTree>
    <p:extLst>
      <p:ext uri="{BB962C8B-B14F-4D97-AF65-F5344CB8AC3E}">
        <p14:creationId xmlns:p14="http://schemas.microsoft.com/office/powerpoint/2010/main" val="43289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AS CINZAS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24</a:t>
            </a:fld>
            <a:endParaRPr lang="en-US">
              <a:solidFill>
                <a:srgbClr val="663300"/>
              </a:solidFill>
            </a:endParaRPr>
          </a:p>
        </p:txBody>
      </p:sp>
      <p:pic>
        <p:nvPicPr>
          <p:cNvPr id="10" name="Picture 2" descr="VOLCANO ERUPTION MOUNT PINATUB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745720"/>
            <a:ext cx="3080781" cy="4302651"/>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p:cNvSpPr txBox="1"/>
          <p:nvPr/>
        </p:nvSpPr>
        <p:spPr>
          <a:xfrm>
            <a:off x="203449" y="2182212"/>
            <a:ext cx="5448671" cy="3046988"/>
          </a:xfrm>
          <a:prstGeom prst="rect">
            <a:avLst/>
          </a:prstGeom>
          <a:noFill/>
        </p:spPr>
        <p:txBody>
          <a:bodyPr wrap="square" rtlCol="0">
            <a:spAutoFit/>
          </a:bodyPr>
          <a:lstStyle/>
          <a:p>
            <a:pPr algn="ctr"/>
            <a:endParaRPr lang="pt-BR" sz="2400" dirty="0">
              <a:solidFill>
                <a:schemeClr val="bg1"/>
              </a:solidFill>
            </a:endParaRPr>
          </a:p>
          <a:p>
            <a:pPr algn="ctr"/>
            <a:r>
              <a:rPr lang="pt-BR" sz="2400" dirty="0">
                <a:solidFill>
                  <a:schemeClr val="bg1"/>
                </a:solidFill>
              </a:rPr>
              <a:t>Para que uma erupção vulcânica cause efeitos globais, ela realmente precisa ser uma erupção muito significativa que não apenas produza uma quantidade significativa de material, mas também seja injetada muito alto na </a:t>
            </a:r>
            <a:r>
              <a:rPr lang="pt-BR" sz="2400" dirty="0" smtClean="0">
                <a:solidFill>
                  <a:schemeClr val="bg1"/>
                </a:solidFill>
              </a:rPr>
              <a:t>estratosfera.</a:t>
            </a:r>
            <a:endParaRPr lang="pt-BR" sz="2400" dirty="0">
              <a:solidFill>
                <a:schemeClr val="bg1"/>
              </a:solidFill>
            </a:endParaRPr>
          </a:p>
        </p:txBody>
      </p:sp>
    </p:spTree>
    <p:extLst>
      <p:ext uri="{BB962C8B-B14F-4D97-AF65-F5344CB8AC3E}">
        <p14:creationId xmlns:p14="http://schemas.microsoft.com/office/powerpoint/2010/main" val="40723485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AS CINZAS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25</a:t>
            </a:fld>
            <a:endParaRPr lang="en-US">
              <a:solidFill>
                <a:srgbClr val="663300"/>
              </a:solidFill>
            </a:endParaRPr>
          </a:p>
        </p:txBody>
      </p:sp>
      <p:sp>
        <p:nvSpPr>
          <p:cNvPr id="12" name="CaixaDeTexto 11"/>
          <p:cNvSpPr txBox="1"/>
          <p:nvPr/>
        </p:nvSpPr>
        <p:spPr>
          <a:xfrm>
            <a:off x="395536" y="850058"/>
            <a:ext cx="8280920" cy="3046988"/>
          </a:xfrm>
          <a:prstGeom prst="rect">
            <a:avLst/>
          </a:prstGeom>
          <a:noFill/>
        </p:spPr>
        <p:txBody>
          <a:bodyPr wrap="square" rtlCol="0">
            <a:spAutoFit/>
          </a:bodyPr>
          <a:lstStyle/>
          <a:p>
            <a:endParaRPr lang="pt-BR" sz="2400" dirty="0">
              <a:solidFill>
                <a:schemeClr val="bg1"/>
              </a:solidFill>
            </a:endParaRPr>
          </a:p>
          <a:p>
            <a:r>
              <a:rPr lang="pt-BR" sz="2400" dirty="0" smtClean="0">
                <a:solidFill>
                  <a:schemeClr val="bg1"/>
                </a:solidFill>
              </a:rPr>
              <a:t>O </a:t>
            </a:r>
            <a:r>
              <a:rPr lang="pt-BR" sz="2400" dirty="0">
                <a:solidFill>
                  <a:schemeClr val="bg1"/>
                </a:solidFill>
              </a:rPr>
              <a:t>último evento significativo deste tipo foi a erupção do Monte </a:t>
            </a:r>
            <a:r>
              <a:rPr lang="pt-BR" sz="2400" dirty="0" err="1">
                <a:solidFill>
                  <a:schemeClr val="bg1"/>
                </a:solidFill>
              </a:rPr>
              <a:t>Pinatubo</a:t>
            </a:r>
            <a:r>
              <a:rPr lang="pt-BR" sz="2400" dirty="0">
                <a:solidFill>
                  <a:schemeClr val="bg1"/>
                </a:solidFill>
              </a:rPr>
              <a:t>, nas Filipinas, em 1991. </a:t>
            </a:r>
            <a:r>
              <a:rPr lang="pt-BR" sz="2400" dirty="0" smtClean="0">
                <a:solidFill>
                  <a:schemeClr val="bg1"/>
                </a:solidFill>
              </a:rPr>
              <a:t>A </a:t>
            </a:r>
            <a:r>
              <a:rPr lang="pt-BR" sz="2400" dirty="0">
                <a:solidFill>
                  <a:schemeClr val="bg1"/>
                </a:solidFill>
              </a:rPr>
              <a:t>nuvem de aerossóis da erupção do Monte </a:t>
            </a:r>
            <a:r>
              <a:rPr lang="pt-BR" sz="2400" dirty="0" err="1">
                <a:solidFill>
                  <a:schemeClr val="bg1"/>
                </a:solidFill>
              </a:rPr>
              <a:t>Pinatubo</a:t>
            </a:r>
            <a:r>
              <a:rPr lang="pt-BR" sz="2400" dirty="0">
                <a:solidFill>
                  <a:schemeClr val="bg1"/>
                </a:solidFill>
              </a:rPr>
              <a:t> espalhou-se rapidamente pela Terra em cerca de três semanas e atingiu uma cobertura global cerca de um ano após a erupção. </a:t>
            </a:r>
            <a:endParaRPr lang="pt-BR" sz="2400" dirty="0" smtClean="0">
              <a:solidFill>
                <a:schemeClr val="bg1"/>
              </a:solidFill>
            </a:endParaRPr>
          </a:p>
          <a:p>
            <a:endParaRPr lang="pt-BR" sz="2400" dirty="0">
              <a:solidFill>
                <a:schemeClr val="bg1"/>
              </a:solidFill>
            </a:endParaRPr>
          </a:p>
          <a:p>
            <a:endParaRPr lang="pt-BR" sz="2400" dirty="0" smtClean="0">
              <a:solidFill>
                <a:schemeClr val="bg1"/>
              </a:solidFill>
            </a:endParaRPr>
          </a:p>
        </p:txBody>
      </p:sp>
      <p:pic>
        <p:nvPicPr>
          <p:cNvPr id="8"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3161506"/>
            <a:ext cx="6278515" cy="3564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0833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AS CINZAS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26</a:t>
            </a:fld>
            <a:endParaRPr lang="en-US">
              <a:solidFill>
                <a:srgbClr val="663300"/>
              </a:solidFill>
            </a:endParaRPr>
          </a:p>
        </p:txBody>
      </p:sp>
      <p:sp>
        <p:nvSpPr>
          <p:cNvPr id="12" name="CaixaDeTexto 11"/>
          <p:cNvSpPr txBox="1"/>
          <p:nvPr/>
        </p:nvSpPr>
        <p:spPr>
          <a:xfrm>
            <a:off x="395536" y="850058"/>
            <a:ext cx="8280920" cy="2677656"/>
          </a:xfrm>
          <a:prstGeom prst="rect">
            <a:avLst/>
          </a:prstGeom>
          <a:noFill/>
        </p:spPr>
        <p:txBody>
          <a:bodyPr wrap="square" rtlCol="0">
            <a:spAutoFit/>
          </a:bodyPr>
          <a:lstStyle/>
          <a:p>
            <a:endParaRPr lang="pt-BR" sz="2400" dirty="0">
              <a:solidFill>
                <a:schemeClr val="bg1"/>
              </a:solidFill>
            </a:endParaRPr>
          </a:p>
          <a:p>
            <a:r>
              <a:rPr lang="pt-BR" sz="2400" dirty="0" smtClean="0">
                <a:solidFill>
                  <a:schemeClr val="bg1"/>
                </a:solidFill>
              </a:rPr>
              <a:t>A </a:t>
            </a:r>
            <a:r>
              <a:rPr lang="pt-BR" sz="2400" dirty="0">
                <a:solidFill>
                  <a:schemeClr val="bg1"/>
                </a:solidFill>
              </a:rPr>
              <a:t>grande nuvem de aerossol causou reduções dramáticas na quantidade de radiação </a:t>
            </a:r>
            <a:r>
              <a:rPr lang="pt-BR" sz="2400" dirty="0" smtClean="0">
                <a:solidFill>
                  <a:schemeClr val="bg1"/>
                </a:solidFill>
              </a:rPr>
              <a:t>solar que </a:t>
            </a:r>
            <a:r>
              <a:rPr lang="pt-BR" sz="2400" dirty="0">
                <a:solidFill>
                  <a:schemeClr val="bg1"/>
                </a:solidFill>
              </a:rPr>
              <a:t>atingiu a superfície da Terra. Os efeitos no clima foram um resfriamento da superfície observado no Hemisfério Norte de até 0,5-0,6 graus Celsius, e um resfriamento talvez de até 0,4 graus Celsius em grandes partes da Terra de 1992 a 1993.</a:t>
            </a: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3006" y="3625856"/>
            <a:ext cx="4697988" cy="3139310"/>
          </a:xfrm>
          <a:prstGeom prst="rect">
            <a:avLst/>
          </a:prstGeom>
        </p:spPr>
      </p:pic>
      <p:sp>
        <p:nvSpPr>
          <p:cNvPr id="9" name="CaixaDeTexto 8"/>
          <p:cNvSpPr txBox="1"/>
          <p:nvPr/>
        </p:nvSpPr>
        <p:spPr>
          <a:xfrm rot="20503853">
            <a:off x="4002305" y="3982220"/>
            <a:ext cx="1332656" cy="400110"/>
          </a:xfrm>
          <a:prstGeom prst="rect">
            <a:avLst/>
          </a:prstGeom>
          <a:solidFill>
            <a:srgbClr val="00B0F0"/>
          </a:solidFill>
          <a:ln>
            <a:solidFill>
              <a:schemeClr val="tx1"/>
            </a:solidFill>
          </a:ln>
        </p:spPr>
        <p:txBody>
          <a:bodyPr wrap="square" rtlCol="0">
            <a:spAutoFit/>
          </a:bodyPr>
          <a:lstStyle/>
          <a:p>
            <a:pPr algn="ctr"/>
            <a:r>
              <a:rPr lang="pt-BR" sz="1000" dirty="0" smtClean="0">
                <a:solidFill>
                  <a:srgbClr val="000000"/>
                </a:solidFill>
              </a:rPr>
              <a:t>A luz do sol refletida de volta ao espaço.</a:t>
            </a:r>
          </a:p>
        </p:txBody>
      </p:sp>
      <p:sp>
        <p:nvSpPr>
          <p:cNvPr id="11" name="CaixaDeTexto 10"/>
          <p:cNvSpPr txBox="1"/>
          <p:nvPr/>
        </p:nvSpPr>
        <p:spPr>
          <a:xfrm>
            <a:off x="3416635" y="4906571"/>
            <a:ext cx="2448272" cy="246221"/>
          </a:xfrm>
          <a:prstGeom prst="rect">
            <a:avLst/>
          </a:prstGeom>
          <a:noFill/>
        </p:spPr>
        <p:txBody>
          <a:bodyPr wrap="square" rtlCol="0">
            <a:spAutoFit/>
          </a:bodyPr>
          <a:lstStyle/>
          <a:p>
            <a:pPr algn="ctr"/>
            <a:r>
              <a:rPr lang="pt-BR" sz="1000" b="1" dirty="0" smtClean="0">
                <a:solidFill>
                  <a:srgbClr val="000000"/>
                </a:solidFill>
              </a:rPr>
              <a:t>Cinza </a:t>
            </a:r>
            <a:r>
              <a:rPr lang="pt-BR" sz="1000" b="1" dirty="0">
                <a:solidFill>
                  <a:srgbClr val="000000"/>
                </a:solidFill>
              </a:rPr>
              <a:t>e Ácido </a:t>
            </a:r>
            <a:r>
              <a:rPr lang="pt-BR" sz="1000" b="1" dirty="0" smtClean="0">
                <a:solidFill>
                  <a:srgbClr val="000000"/>
                </a:solidFill>
              </a:rPr>
              <a:t>Sulfúrico.</a:t>
            </a:r>
          </a:p>
        </p:txBody>
      </p:sp>
      <p:sp>
        <p:nvSpPr>
          <p:cNvPr id="13" name="CaixaDeTexto 12"/>
          <p:cNvSpPr txBox="1"/>
          <p:nvPr/>
        </p:nvSpPr>
        <p:spPr>
          <a:xfrm>
            <a:off x="4036690" y="5354166"/>
            <a:ext cx="1208162" cy="246221"/>
          </a:xfrm>
          <a:prstGeom prst="rect">
            <a:avLst/>
          </a:prstGeom>
          <a:noFill/>
        </p:spPr>
        <p:txBody>
          <a:bodyPr wrap="square" rtlCol="0">
            <a:spAutoFit/>
          </a:bodyPr>
          <a:lstStyle/>
          <a:p>
            <a:r>
              <a:rPr lang="pt-BR" sz="1000" dirty="0" smtClean="0">
                <a:solidFill>
                  <a:srgbClr val="000000"/>
                </a:solidFill>
              </a:rPr>
              <a:t>Corrente </a:t>
            </a:r>
            <a:r>
              <a:rPr lang="pt-BR" sz="1000" dirty="0">
                <a:solidFill>
                  <a:srgbClr val="000000"/>
                </a:solidFill>
              </a:rPr>
              <a:t>de </a:t>
            </a:r>
            <a:r>
              <a:rPr lang="pt-BR" sz="1000" dirty="0" smtClean="0">
                <a:solidFill>
                  <a:srgbClr val="000000"/>
                </a:solidFill>
              </a:rPr>
              <a:t>Jato</a:t>
            </a:r>
          </a:p>
        </p:txBody>
      </p:sp>
      <p:sp>
        <p:nvSpPr>
          <p:cNvPr id="14" name="CaixaDeTexto 13"/>
          <p:cNvSpPr txBox="1"/>
          <p:nvPr/>
        </p:nvSpPr>
        <p:spPr>
          <a:xfrm>
            <a:off x="2449860" y="5905847"/>
            <a:ext cx="756592" cy="246221"/>
          </a:xfrm>
          <a:prstGeom prst="rect">
            <a:avLst/>
          </a:prstGeom>
          <a:noFill/>
        </p:spPr>
        <p:txBody>
          <a:bodyPr wrap="square" rtlCol="0">
            <a:spAutoFit/>
          </a:bodyPr>
          <a:lstStyle/>
          <a:p>
            <a:pPr algn="ctr"/>
            <a:r>
              <a:rPr lang="pt-BR" sz="1000" b="1" dirty="0" smtClean="0">
                <a:solidFill>
                  <a:srgbClr val="000000"/>
                </a:solidFill>
              </a:rPr>
              <a:t>Vulcão</a:t>
            </a:r>
            <a:endParaRPr lang="pt-BR" sz="1000" b="1" dirty="0">
              <a:solidFill>
                <a:srgbClr val="000000"/>
              </a:solidFill>
            </a:endParaRPr>
          </a:p>
        </p:txBody>
      </p:sp>
      <p:sp>
        <p:nvSpPr>
          <p:cNvPr id="15" name="CaixaDeTexto 14"/>
          <p:cNvSpPr txBox="1"/>
          <p:nvPr/>
        </p:nvSpPr>
        <p:spPr>
          <a:xfrm>
            <a:off x="3839586" y="5743892"/>
            <a:ext cx="2172573" cy="400110"/>
          </a:xfrm>
          <a:prstGeom prst="rect">
            <a:avLst/>
          </a:prstGeom>
          <a:solidFill>
            <a:srgbClr val="00B0F0"/>
          </a:solidFill>
          <a:ln>
            <a:solidFill>
              <a:schemeClr val="tx1"/>
            </a:solidFill>
          </a:ln>
        </p:spPr>
        <p:txBody>
          <a:bodyPr wrap="square" rtlCol="0">
            <a:spAutoFit/>
          </a:bodyPr>
          <a:lstStyle/>
          <a:p>
            <a:pPr algn="ctr"/>
            <a:r>
              <a:rPr lang="pt-BR" sz="1000" dirty="0" smtClean="0">
                <a:solidFill>
                  <a:srgbClr val="000000"/>
                </a:solidFill>
              </a:rPr>
              <a:t>Menos </a:t>
            </a:r>
            <a:r>
              <a:rPr lang="pt-BR" sz="1000" dirty="0">
                <a:solidFill>
                  <a:srgbClr val="000000"/>
                </a:solidFill>
              </a:rPr>
              <a:t>luz solar atinge a superfície criando um efeito de resfriamento.</a:t>
            </a:r>
            <a:endParaRPr lang="pt-BR" sz="1000" dirty="0" smtClean="0">
              <a:solidFill>
                <a:srgbClr val="000000"/>
              </a:solidFill>
            </a:endParaRPr>
          </a:p>
        </p:txBody>
      </p:sp>
    </p:spTree>
    <p:extLst>
      <p:ext uri="{BB962C8B-B14F-4D97-AF65-F5344CB8AC3E}">
        <p14:creationId xmlns:p14="http://schemas.microsoft.com/office/powerpoint/2010/main" val="30643958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AS CINZAS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27</a:t>
            </a:fld>
            <a:endParaRPr lang="en-US">
              <a:solidFill>
                <a:srgbClr val="663300"/>
              </a:solidFill>
            </a:endParaRPr>
          </a:p>
        </p:txBody>
      </p:sp>
      <p:sp>
        <p:nvSpPr>
          <p:cNvPr id="12" name="CaixaDeTexto 11"/>
          <p:cNvSpPr txBox="1"/>
          <p:nvPr/>
        </p:nvSpPr>
        <p:spPr>
          <a:xfrm>
            <a:off x="395536" y="850058"/>
            <a:ext cx="8280920" cy="1200329"/>
          </a:xfrm>
          <a:prstGeom prst="rect">
            <a:avLst/>
          </a:prstGeom>
          <a:noFill/>
        </p:spPr>
        <p:txBody>
          <a:bodyPr wrap="square" rtlCol="0">
            <a:spAutoFit/>
          </a:bodyPr>
          <a:lstStyle/>
          <a:p>
            <a:endParaRPr lang="pt-BR" sz="2400" dirty="0">
              <a:solidFill>
                <a:schemeClr val="bg1"/>
              </a:solidFill>
            </a:endParaRPr>
          </a:p>
          <a:p>
            <a:r>
              <a:rPr lang="pt-BR" sz="2400" dirty="0" smtClean="0">
                <a:solidFill>
                  <a:schemeClr val="bg1"/>
                </a:solidFill>
              </a:rPr>
              <a:t>Imagina o grande quantidade de cinzas no ar no passado e seu efeito global em reduzir a temperatura. </a:t>
            </a:r>
            <a:endParaRPr lang="pt-BR" sz="2400" dirty="0">
              <a:solidFill>
                <a:schemeClr val="bg1"/>
              </a:solidFill>
            </a:endParaRPr>
          </a:p>
        </p:txBody>
      </p:sp>
      <p:pic>
        <p:nvPicPr>
          <p:cNvPr id="16" name="Picture 4" descr="Drawing of nine ash clouds and nine stylized spheres underground showing how much more massive Yellowstone's prehistoric erruptions were than 19th- and 20th-centrury erup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2120823"/>
            <a:ext cx="4888412" cy="4567609"/>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6084168" y="4509120"/>
            <a:ext cx="2088976" cy="369332"/>
          </a:xfrm>
          <a:prstGeom prst="rect">
            <a:avLst/>
          </a:prstGeom>
          <a:solidFill>
            <a:schemeClr val="bg1">
              <a:lumMod val="75000"/>
            </a:schemeClr>
          </a:solidFill>
          <a:ln>
            <a:solidFill>
              <a:schemeClr val="tx1"/>
            </a:solidFill>
          </a:ln>
        </p:spPr>
        <p:txBody>
          <a:bodyPr wrap="square" rtlCol="0">
            <a:spAutoFit/>
          </a:bodyPr>
          <a:lstStyle/>
          <a:p>
            <a:pPr algn="ctr"/>
            <a:r>
              <a:rPr lang="pt-BR" dirty="0" smtClean="0">
                <a:solidFill>
                  <a:srgbClr val="000000"/>
                </a:solidFill>
              </a:rPr>
              <a:t>Monte St. Helens</a:t>
            </a:r>
            <a:endParaRPr lang="pt-BR" dirty="0">
              <a:solidFill>
                <a:srgbClr val="000000"/>
              </a:solidFill>
            </a:endParaRPr>
          </a:p>
        </p:txBody>
      </p:sp>
      <p:sp>
        <p:nvSpPr>
          <p:cNvPr id="18" name="CaixaDeTexto 17"/>
          <p:cNvSpPr txBox="1"/>
          <p:nvPr/>
        </p:nvSpPr>
        <p:spPr>
          <a:xfrm>
            <a:off x="6084168" y="5445224"/>
            <a:ext cx="2088976" cy="369332"/>
          </a:xfrm>
          <a:prstGeom prst="rect">
            <a:avLst/>
          </a:prstGeom>
          <a:solidFill>
            <a:schemeClr val="bg1">
              <a:lumMod val="75000"/>
            </a:schemeClr>
          </a:solidFill>
          <a:ln>
            <a:solidFill>
              <a:schemeClr val="tx1"/>
            </a:solidFill>
          </a:ln>
        </p:spPr>
        <p:txBody>
          <a:bodyPr wrap="square" rtlCol="0">
            <a:spAutoFit/>
          </a:bodyPr>
          <a:lstStyle/>
          <a:p>
            <a:pPr algn="ctr"/>
            <a:r>
              <a:rPr lang="pt-BR" dirty="0">
                <a:solidFill>
                  <a:srgbClr val="000000"/>
                </a:solidFill>
              </a:rPr>
              <a:t>Monte </a:t>
            </a:r>
            <a:r>
              <a:rPr lang="pt-BR" dirty="0" err="1">
                <a:solidFill>
                  <a:srgbClr val="000000"/>
                </a:solidFill>
              </a:rPr>
              <a:t>Pinatubo</a:t>
            </a:r>
            <a:endParaRPr lang="pt-BR" dirty="0">
              <a:solidFill>
                <a:srgbClr val="000000"/>
              </a:solidFill>
            </a:endParaRPr>
          </a:p>
        </p:txBody>
      </p:sp>
      <p:cxnSp>
        <p:nvCxnSpPr>
          <p:cNvPr id="8" name="Conector de seta reta 7"/>
          <p:cNvCxnSpPr/>
          <p:nvPr/>
        </p:nvCxnSpPr>
        <p:spPr bwMode="auto">
          <a:xfrm flipH="1">
            <a:off x="4535996" y="4869160"/>
            <a:ext cx="1548172" cy="921370"/>
          </a:xfrm>
          <a:prstGeom prst="straightConnector1">
            <a:avLst/>
          </a:prstGeom>
          <a:solidFill>
            <a:schemeClr val="accent1"/>
          </a:solidFill>
          <a:ln w="19050" cap="flat" cmpd="sng" algn="ctr">
            <a:solidFill>
              <a:srgbClr val="FFFF00"/>
            </a:solidFill>
            <a:prstDash val="solid"/>
            <a:round/>
            <a:headEnd type="none" w="med" len="med"/>
            <a:tailEnd type="triangle"/>
          </a:ln>
          <a:effectLst/>
        </p:spPr>
      </p:cxnSp>
      <p:cxnSp>
        <p:nvCxnSpPr>
          <p:cNvPr id="19" name="Conector de seta reta 18"/>
          <p:cNvCxnSpPr/>
          <p:nvPr/>
        </p:nvCxnSpPr>
        <p:spPr bwMode="auto">
          <a:xfrm flipH="1">
            <a:off x="4860032" y="5795739"/>
            <a:ext cx="1233661" cy="13608"/>
          </a:xfrm>
          <a:prstGeom prst="straightConnector1">
            <a:avLst/>
          </a:prstGeom>
          <a:solidFill>
            <a:schemeClr val="accent1"/>
          </a:solidFill>
          <a:ln w="19050" cap="flat" cmpd="sng" algn="ctr">
            <a:solidFill>
              <a:srgbClr val="FFFF00"/>
            </a:solidFill>
            <a:prstDash val="solid"/>
            <a:round/>
            <a:headEnd type="none" w="med" len="med"/>
            <a:tailEnd type="triangle"/>
          </a:ln>
          <a:effectLst/>
        </p:spPr>
      </p:cxnSp>
    </p:spTree>
    <p:extLst>
      <p:ext uri="{BB962C8B-B14F-4D97-AF65-F5344CB8AC3E}">
        <p14:creationId xmlns:p14="http://schemas.microsoft.com/office/powerpoint/2010/main" val="40303946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AS CINZAS</a:t>
            </a:r>
            <a:endParaRPr lang="pt-BR" sz="3600" b="1" kern="0" dirty="0">
              <a:ln w="1905"/>
              <a:solidFill>
                <a:srgbClr val="FFFFFF"/>
              </a:solidFill>
              <a:effectLst>
                <a:innerShdw blurRad="69850" dist="43180" dir="5400000">
                  <a:srgbClr val="000000">
                    <a:alpha val="65000"/>
                  </a:srgbClr>
                </a:innerShdw>
              </a:effectLst>
            </a:endParaRPr>
          </a:p>
        </p:txBody>
      </p:sp>
      <p:sp>
        <p:nvSpPr>
          <p:cNvPr id="12" name="CaixaDeTexto 11"/>
          <p:cNvSpPr txBox="1"/>
          <p:nvPr/>
        </p:nvSpPr>
        <p:spPr>
          <a:xfrm>
            <a:off x="395536" y="850058"/>
            <a:ext cx="8280920" cy="1200329"/>
          </a:xfrm>
          <a:prstGeom prst="rect">
            <a:avLst/>
          </a:prstGeom>
          <a:noFill/>
        </p:spPr>
        <p:txBody>
          <a:bodyPr wrap="square" rtlCol="0">
            <a:spAutoFit/>
          </a:bodyPr>
          <a:lstStyle/>
          <a:p>
            <a:endParaRPr lang="pt-BR" sz="2400" dirty="0">
              <a:solidFill>
                <a:schemeClr val="bg1"/>
              </a:solidFill>
            </a:endParaRPr>
          </a:p>
          <a:p>
            <a:r>
              <a:rPr lang="pt-BR" sz="2400" dirty="0" smtClean="0">
                <a:solidFill>
                  <a:schemeClr val="bg1"/>
                </a:solidFill>
              </a:rPr>
              <a:t>O alcance das cinzas do Monte St. Helens era muito pouco em comparação das erupções pré-históricas. </a:t>
            </a:r>
            <a:endParaRPr lang="pt-BR" sz="2400" dirty="0">
              <a:solidFill>
                <a:schemeClr val="bg1"/>
              </a:solidFill>
            </a:endParaRPr>
          </a:p>
        </p:txBody>
      </p:sp>
      <p:pic>
        <p:nvPicPr>
          <p:cNvPr id="11" name="Picture 2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559755"/>
            <a:ext cx="5651058" cy="36775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0"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00" y="2090632"/>
            <a:ext cx="2304256" cy="4628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5198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AS CINZAS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29</a:t>
            </a:fld>
            <a:endParaRPr lang="en-US">
              <a:solidFill>
                <a:srgbClr val="663300"/>
              </a:solidFill>
            </a:endParaRPr>
          </a:p>
        </p:txBody>
      </p:sp>
      <p:pic>
        <p:nvPicPr>
          <p:cNvPr id="13" name="Picture 32" descr="http://earth-chronicles.com/wp-content/uploads/2017/04/36XZUR2jG1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6033" y="1124744"/>
            <a:ext cx="5185751" cy="5580856"/>
          </a:xfrm>
          <a:prstGeom prst="rect">
            <a:avLst/>
          </a:prstGeom>
          <a:noFill/>
          <a:extLst>
            <a:ext uri="{909E8E84-426E-40DD-AFC4-6F175D3DCCD1}">
              <a14:hiddenFill xmlns:a14="http://schemas.microsoft.com/office/drawing/2010/main">
                <a:solidFill>
                  <a:srgbClr val="FFFFFF"/>
                </a:solidFill>
              </a14:hiddenFill>
            </a:ext>
          </a:extLst>
        </p:spPr>
      </p:pic>
      <p:sp>
        <p:nvSpPr>
          <p:cNvPr id="14" name="CaixaDeTexto 13"/>
          <p:cNvSpPr txBox="1"/>
          <p:nvPr/>
        </p:nvSpPr>
        <p:spPr>
          <a:xfrm>
            <a:off x="179512" y="1559689"/>
            <a:ext cx="3384376" cy="4893647"/>
          </a:xfrm>
          <a:prstGeom prst="rect">
            <a:avLst/>
          </a:prstGeom>
          <a:noFill/>
        </p:spPr>
        <p:txBody>
          <a:bodyPr wrap="square" rtlCol="0">
            <a:spAutoFit/>
          </a:bodyPr>
          <a:lstStyle/>
          <a:p>
            <a:pPr algn="ctr"/>
            <a:r>
              <a:rPr lang="pt-BR" sz="2400" dirty="0" smtClean="0">
                <a:solidFill>
                  <a:schemeClr val="bg1"/>
                </a:solidFill>
              </a:rPr>
              <a:t>A quantidade de cinzas no passado deveria ter sido enorme, julgando pela extensão dos campos lava.</a:t>
            </a:r>
          </a:p>
          <a:p>
            <a:pPr algn="ctr"/>
            <a:endParaRPr lang="pt-BR" sz="2400" dirty="0">
              <a:solidFill>
                <a:schemeClr val="bg1"/>
              </a:solidFill>
            </a:endParaRPr>
          </a:p>
          <a:p>
            <a:pPr algn="ctr"/>
            <a:r>
              <a:rPr lang="pt-BR" sz="2400" dirty="0" smtClean="0">
                <a:solidFill>
                  <a:schemeClr val="bg1"/>
                </a:solidFill>
              </a:rPr>
              <a:t>Houve muitas erupções durante e depois do Dilúvio de Noé. O efeito global deste  nuvem deveria ter causado a Época Glacial. </a:t>
            </a:r>
            <a:endParaRPr lang="pt-BR" sz="2400" dirty="0">
              <a:solidFill>
                <a:schemeClr val="bg1"/>
              </a:solidFill>
            </a:endParaRPr>
          </a:p>
        </p:txBody>
      </p:sp>
    </p:spTree>
    <p:extLst>
      <p:ext uri="{BB962C8B-B14F-4D97-AF65-F5344CB8AC3E}">
        <p14:creationId xmlns:p14="http://schemas.microsoft.com/office/powerpoint/2010/main" val="66743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2056" y="2420888"/>
            <a:ext cx="7992888" cy="2554545"/>
          </a:xfrm>
          <a:prstGeom prst="rect">
            <a:avLst/>
          </a:prstGeom>
          <a:noFill/>
        </p:spPr>
        <p:txBody>
          <a:bodyPr wrap="square" lIns="91440" tIns="45720" rIns="91440" bIns="45720">
            <a:spAutoFit/>
          </a:bodyPr>
          <a:lstStyle/>
          <a:p>
            <a:pPr algn="ctr"/>
            <a:r>
              <a:rPr lang="en-US" sz="80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MT. SAINT HELENS</a:t>
            </a:r>
            <a:endParaRPr lang="en-US" sz="80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Tree>
  </p:cSld>
  <p:clrMapOvr>
    <a:masterClrMapping/>
  </p:clrMapOvr>
  <p:transition advClick="0">
    <p:circl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AS CINZAS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30</a:t>
            </a:fld>
            <a:endParaRPr lang="en-US">
              <a:solidFill>
                <a:srgbClr val="663300"/>
              </a:solidFill>
            </a:endParaRPr>
          </a:p>
        </p:txBody>
      </p:sp>
      <p:sp>
        <p:nvSpPr>
          <p:cNvPr id="14" name="CaixaDeTexto 13"/>
          <p:cNvSpPr txBox="1"/>
          <p:nvPr/>
        </p:nvSpPr>
        <p:spPr>
          <a:xfrm>
            <a:off x="251520" y="1484784"/>
            <a:ext cx="4104456" cy="4524315"/>
          </a:xfrm>
          <a:prstGeom prst="rect">
            <a:avLst/>
          </a:prstGeom>
          <a:noFill/>
        </p:spPr>
        <p:txBody>
          <a:bodyPr wrap="square" rtlCol="0">
            <a:spAutoFit/>
          </a:bodyPr>
          <a:lstStyle/>
          <a:p>
            <a:pPr marL="457200" indent="-457200">
              <a:buAutoNum type="arabicPeriod"/>
            </a:pPr>
            <a:r>
              <a:rPr lang="pt-BR" sz="2400" dirty="0" smtClean="0">
                <a:solidFill>
                  <a:schemeClr val="bg1"/>
                </a:solidFill>
              </a:rPr>
              <a:t>Erupções vulcânicas causaram os oceanos mais quentes e o mundo ser coberto com nuvens de cinzas.</a:t>
            </a:r>
          </a:p>
          <a:p>
            <a:pPr marL="457200" indent="-457200">
              <a:buAutoNum type="arabicPeriod"/>
            </a:pPr>
            <a:r>
              <a:rPr lang="pt-BR" sz="2400" dirty="0" smtClean="0">
                <a:solidFill>
                  <a:schemeClr val="bg1"/>
                </a:solidFill>
              </a:rPr>
              <a:t>A água quente causou bastante evaporação.</a:t>
            </a:r>
          </a:p>
          <a:p>
            <a:pPr marL="457200" indent="-457200">
              <a:buAutoNum type="arabicPeriod"/>
            </a:pPr>
            <a:r>
              <a:rPr lang="pt-BR" sz="2400" dirty="0" smtClean="0">
                <a:solidFill>
                  <a:schemeClr val="bg1"/>
                </a:solidFill>
              </a:rPr>
              <a:t>As nuvens causaram ar frio e assim muito neve, </a:t>
            </a:r>
            <a:r>
              <a:rPr lang="pt-BR" sz="2400" dirty="0">
                <a:solidFill>
                  <a:schemeClr val="bg1"/>
                </a:solidFill>
              </a:rPr>
              <a:t>com pouco </a:t>
            </a:r>
            <a:r>
              <a:rPr lang="pt-BR" sz="2400" dirty="0" smtClean="0">
                <a:solidFill>
                  <a:schemeClr val="bg1"/>
                </a:solidFill>
              </a:rPr>
              <a:t>derretimento do neve que virou gelo.</a:t>
            </a:r>
          </a:p>
          <a:p>
            <a:pPr marL="457200" indent="-457200">
              <a:buAutoNum type="arabicPeriod"/>
            </a:pPr>
            <a:endParaRPr lang="pt-BR" sz="2400" dirty="0">
              <a:solidFill>
                <a:schemeClr val="bg1"/>
              </a:solidFill>
            </a:endParaRPr>
          </a:p>
        </p:txBody>
      </p:sp>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8166" y="1628800"/>
            <a:ext cx="4371975" cy="4352925"/>
          </a:xfrm>
          <a:prstGeom prst="rect">
            <a:avLst/>
          </a:prstGeom>
        </p:spPr>
      </p:pic>
    </p:spTree>
    <p:extLst>
      <p:ext uri="{BB962C8B-B14F-4D97-AF65-F5344CB8AC3E}">
        <p14:creationId xmlns:p14="http://schemas.microsoft.com/office/powerpoint/2010/main" val="381518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31</a:t>
            </a:fld>
            <a:endParaRPr lang="en-US">
              <a:solidFill>
                <a:srgbClr val="663300"/>
              </a:solidFill>
            </a:endParaRPr>
          </a:p>
        </p:txBody>
      </p:sp>
      <p:sp>
        <p:nvSpPr>
          <p:cNvPr id="14" name="CaixaDeTexto 13"/>
          <p:cNvSpPr txBox="1"/>
          <p:nvPr/>
        </p:nvSpPr>
        <p:spPr>
          <a:xfrm>
            <a:off x="179512" y="1567820"/>
            <a:ext cx="8784976" cy="707886"/>
          </a:xfrm>
          <a:prstGeom prst="rect">
            <a:avLst/>
          </a:prstGeom>
          <a:noFill/>
        </p:spPr>
        <p:txBody>
          <a:bodyPr wrap="square" rtlCol="0">
            <a:spAutoFit/>
          </a:bodyPr>
          <a:lstStyle/>
          <a:p>
            <a:r>
              <a:rPr lang="pt-BR" sz="2000" dirty="0" smtClean="0">
                <a:solidFill>
                  <a:schemeClr val="bg1"/>
                </a:solidFill>
              </a:rPr>
              <a:t>Quando uma vulcão entra em erupção ela pode produzir varias tipos de fluxo. Um fluxo é a transporte de </a:t>
            </a:r>
            <a:r>
              <a:rPr lang="pt-BR" sz="2000" dirty="0">
                <a:solidFill>
                  <a:schemeClr val="bg1"/>
                </a:solidFill>
              </a:rPr>
              <a:t>algo </a:t>
            </a:r>
            <a:r>
              <a:rPr lang="pt-BR" sz="2000" dirty="0" smtClean="0">
                <a:solidFill>
                  <a:schemeClr val="bg1"/>
                </a:solidFill>
              </a:rPr>
              <a:t>que se </a:t>
            </a:r>
            <a:r>
              <a:rPr lang="pt-BR" sz="2000" dirty="0">
                <a:solidFill>
                  <a:schemeClr val="bg1"/>
                </a:solidFill>
              </a:rPr>
              <a:t>movimenta de modo contínuo. </a:t>
            </a:r>
            <a:endParaRPr lang="pt-BR" sz="2000" dirty="0" smtClean="0">
              <a:solidFill>
                <a:schemeClr val="bg1"/>
              </a:solidFill>
            </a:endParaRPr>
          </a:p>
        </p:txBody>
      </p:sp>
      <p:sp>
        <p:nvSpPr>
          <p:cNvPr id="2" name="CaixaDeTexto 1"/>
          <p:cNvSpPr txBox="1"/>
          <p:nvPr/>
        </p:nvSpPr>
        <p:spPr>
          <a:xfrm>
            <a:off x="2699792" y="938986"/>
            <a:ext cx="3528392" cy="461665"/>
          </a:xfrm>
          <a:prstGeom prst="rect">
            <a:avLst/>
          </a:prstGeom>
          <a:noFill/>
        </p:spPr>
        <p:txBody>
          <a:bodyPr wrap="square" rtlCol="0">
            <a:spAutoFit/>
          </a:bodyPr>
          <a:lstStyle/>
          <a:p>
            <a:pPr algn="ctr"/>
            <a:r>
              <a:rPr lang="pt-BR" sz="2400" b="1" dirty="0" smtClean="0">
                <a:solidFill>
                  <a:schemeClr val="bg1"/>
                </a:solidFill>
              </a:rPr>
              <a:t>TIPOS DE FLUXOS</a:t>
            </a:r>
            <a:endParaRPr lang="pt-BR" sz="2400" b="1" dirty="0">
              <a:solidFill>
                <a:schemeClr val="bg1"/>
              </a:solidFill>
            </a:endParaRPr>
          </a:p>
        </p:txBody>
      </p:sp>
      <p:pic>
        <p:nvPicPr>
          <p:cNvPr id="10" name="Picture 2" descr="https://upload.wikimedia.org/wikipedia/commons/thumb/7/73/Pyroclastic_flows_at_Mayon_Volcano.jpg/280px-Pyroclastic_flows_at_Mayon_Volcan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7596" y="2595562"/>
            <a:ext cx="2667000" cy="1666875"/>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p:cNvSpPr txBox="1"/>
          <p:nvPr/>
        </p:nvSpPr>
        <p:spPr>
          <a:xfrm>
            <a:off x="107504" y="2060848"/>
            <a:ext cx="6048672" cy="4708981"/>
          </a:xfrm>
          <a:prstGeom prst="rect">
            <a:avLst/>
          </a:prstGeom>
          <a:noFill/>
        </p:spPr>
        <p:txBody>
          <a:bodyPr wrap="square" rtlCol="0">
            <a:spAutoFit/>
          </a:bodyPr>
          <a:lstStyle/>
          <a:p>
            <a:pPr marL="457200" indent="-457200">
              <a:buAutoNum type="arabicPeriod"/>
            </a:pPr>
            <a:endParaRPr lang="pt-BR" sz="2000" dirty="0">
              <a:solidFill>
                <a:schemeClr val="bg1"/>
              </a:solidFill>
            </a:endParaRPr>
          </a:p>
          <a:p>
            <a:pPr marL="457200" indent="-457200">
              <a:buAutoNum type="arabicPeriod"/>
            </a:pPr>
            <a:r>
              <a:rPr lang="pt-BR" sz="2000" dirty="0">
                <a:solidFill>
                  <a:schemeClr val="bg1"/>
                </a:solidFill>
              </a:rPr>
              <a:t>Os fluxos </a:t>
            </a:r>
            <a:r>
              <a:rPr lang="pt-BR" sz="2000" dirty="0" err="1">
                <a:solidFill>
                  <a:schemeClr val="bg1"/>
                </a:solidFill>
              </a:rPr>
              <a:t>piroclásticos</a:t>
            </a:r>
            <a:r>
              <a:rPr lang="pt-BR" sz="2000" dirty="0">
                <a:solidFill>
                  <a:schemeClr val="bg1"/>
                </a:solidFill>
              </a:rPr>
              <a:t> (também conhecida como nuvem </a:t>
            </a:r>
            <a:r>
              <a:rPr lang="pt-BR" sz="2000" dirty="0" err="1">
                <a:solidFill>
                  <a:schemeClr val="bg1"/>
                </a:solidFill>
              </a:rPr>
              <a:t>piroclástica</a:t>
            </a:r>
            <a:r>
              <a:rPr lang="pt-BR" sz="2000" dirty="0">
                <a:solidFill>
                  <a:schemeClr val="bg1"/>
                </a:solidFill>
              </a:rPr>
              <a:t> ou onda </a:t>
            </a:r>
            <a:r>
              <a:rPr lang="pt-BR" sz="2000" dirty="0" err="1">
                <a:solidFill>
                  <a:schemeClr val="bg1"/>
                </a:solidFill>
              </a:rPr>
              <a:t>piroclástica</a:t>
            </a:r>
            <a:r>
              <a:rPr lang="pt-BR" sz="2000" dirty="0">
                <a:solidFill>
                  <a:schemeClr val="bg1"/>
                </a:solidFill>
              </a:rPr>
              <a:t>) são o resultado devastador de algumas erupções vulcânicas. Constituem corpos fluidos, velozes, compostos de gás quente e </a:t>
            </a:r>
            <a:r>
              <a:rPr lang="pt-BR" sz="2000" dirty="0" err="1">
                <a:solidFill>
                  <a:schemeClr val="bg1"/>
                </a:solidFill>
              </a:rPr>
              <a:t>piroclastos</a:t>
            </a:r>
            <a:r>
              <a:rPr lang="pt-BR" sz="2000" dirty="0">
                <a:solidFill>
                  <a:schemeClr val="bg1"/>
                </a:solidFill>
              </a:rPr>
              <a:t> (cinza e pedra) que podem viajar com velocidade de até 160 km por hora. O gás está normalmente numa temperatura entre 100-1500 graus Celsius. </a:t>
            </a:r>
            <a:endParaRPr lang="pt-BR" sz="2000" dirty="0" smtClean="0">
              <a:solidFill>
                <a:schemeClr val="bg1"/>
              </a:solidFill>
            </a:endParaRPr>
          </a:p>
          <a:p>
            <a:pPr marL="457200" indent="-457200">
              <a:buAutoNum type="arabicPeriod"/>
            </a:pPr>
            <a:r>
              <a:rPr lang="pt-BR" sz="2000" dirty="0" smtClean="0">
                <a:solidFill>
                  <a:schemeClr val="bg1"/>
                </a:solidFill>
              </a:rPr>
              <a:t>Um</a:t>
            </a:r>
            <a:r>
              <a:rPr lang="pt-BR" sz="2000" dirty="0">
                <a:solidFill>
                  <a:schemeClr val="bg1"/>
                </a:solidFill>
              </a:rPr>
              <a:t> </a:t>
            </a:r>
            <a:r>
              <a:rPr lang="pt-BR" sz="2000" dirty="0" err="1">
                <a:solidFill>
                  <a:schemeClr val="bg1"/>
                </a:solidFill>
              </a:rPr>
              <a:t>lahar</a:t>
            </a:r>
            <a:r>
              <a:rPr lang="pt-BR" sz="2000" dirty="0">
                <a:solidFill>
                  <a:schemeClr val="bg1"/>
                </a:solidFill>
              </a:rPr>
              <a:t> </a:t>
            </a:r>
            <a:r>
              <a:rPr lang="pt-BR" sz="2000" dirty="0" smtClean="0">
                <a:solidFill>
                  <a:schemeClr val="bg1"/>
                </a:solidFill>
              </a:rPr>
              <a:t>é </a:t>
            </a:r>
            <a:r>
              <a:rPr lang="pt-BR" sz="2000" dirty="0">
                <a:solidFill>
                  <a:schemeClr val="bg1"/>
                </a:solidFill>
              </a:rPr>
              <a:t>um tipo violento de fluxo de lama ou </a:t>
            </a:r>
            <a:r>
              <a:rPr lang="pt-BR" sz="2000" dirty="0" smtClean="0">
                <a:solidFill>
                  <a:schemeClr val="bg1"/>
                </a:solidFill>
              </a:rPr>
              <a:t>detritos </a:t>
            </a:r>
            <a:r>
              <a:rPr lang="pt-BR" sz="2000" dirty="0">
                <a:solidFill>
                  <a:schemeClr val="bg1"/>
                </a:solidFill>
              </a:rPr>
              <a:t>que  tem têm a consistência, viscosidade e densidade aproximada </a:t>
            </a:r>
            <a:r>
              <a:rPr lang="pt-BR" sz="2000" dirty="0" smtClean="0">
                <a:solidFill>
                  <a:schemeClr val="bg1"/>
                </a:solidFill>
              </a:rPr>
              <a:t>do concreto úmido: </a:t>
            </a:r>
            <a:r>
              <a:rPr lang="pt-BR" sz="2000" dirty="0">
                <a:solidFill>
                  <a:schemeClr val="bg1"/>
                </a:solidFill>
              </a:rPr>
              <a:t>fluido quando em movimento, sólido em repouso. </a:t>
            </a:r>
          </a:p>
        </p:txBody>
      </p:sp>
      <p:pic>
        <p:nvPicPr>
          <p:cNvPr id="9" name="Picture 7" descr="https://upload.wikimedia.org/wikipedia/commons/thumb/b/bf/Hot_lahar_at_Santiaguito.jpg/220px-Hot_lahar_at_Santiaguito.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7596" y="4941168"/>
            <a:ext cx="2640293"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57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32</a:t>
            </a:fld>
            <a:endParaRPr lang="en-US">
              <a:solidFill>
                <a:srgbClr val="663300"/>
              </a:solidFill>
            </a:endParaRPr>
          </a:p>
        </p:txBody>
      </p:sp>
      <p:sp>
        <p:nvSpPr>
          <p:cNvPr id="2" name="CaixaDeTexto 1"/>
          <p:cNvSpPr txBox="1"/>
          <p:nvPr/>
        </p:nvSpPr>
        <p:spPr>
          <a:xfrm>
            <a:off x="2267744" y="966356"/>
            <a:ext cx="4608512" cy="461665"/>
          </a:xfrm>
          <a:prstGeom prst="rect">
            <a:avLst/>
          </a:prstGeom>
          <a:noFill/>
        </p:spPr>
        <p:txBody>
          <a:bodyPr wrap="square" rtlCol="0">
            <a:spAutoFit/>
          </a:bodyPr>
          <a:lstStyle/>
          <a:p>
            <a:pPr algn="ctr"/>
            <a:r>
              <a:rPr lang="pt-BR" sz="2400" b="1" dirty="0" smtClean="0">
                <a:solidFill>
                  <a:schemeClr val="bg1"/>
                </a:solidFill>
              </a:rPr>
              <a:t>OS FLUXOS PIROCLÁSTICOS </a:t>
            </a:r>
            <a:endParaRPr lang="pt-BR" sz="2400" b="1" dirty="0">
              <a:solidFill>
                <a:schemeClr val="bg1"/>
              </a:solidFill>
            </a:endParaRPr>
          </a:p>
        </p:txBody>
      </p:sp>
      <p:pic>
        <p:nvPicPr>
          <p:cNvPr id="7" name="Picture 2" descr="https://upload.wikimedia.org/wikipedia/commons/thumb/7/73/Pyroclastic_flows_at_Mayon_Volcano.jpg/280px-Pyroclastic_flows_at_Mayon_Volcan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972" y="1491434"/>
            <a:ext cx="4096512" cy="25603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949" y="4179163"/>
            <a:ext cx="3832495" cy="25603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fluxos piroclÃ¡sticos MT saint hele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3363" y="4159949"/>
            <a:ext cx="3413759" cy="2560320"/>
          </a:xfrm>
          <a:prstGeom prst="rect">
            <a:avLst/>
          </a:prstGeom>
          <a:noFill/>
          <a:extLst>
            <a:ext uri="{909E8E84-426E-40DD-AFC4-6F175D3DCCD1}">
              <a14:hiddenFill xmlns:a14="http://schemas.microsoft.com/office/drawing/2010/main">
                <a:solidFill>
                  <a:srgbClr val="FFFFFF"/>
                </a:solidFill>
              </a14:hiddenFill>
            </a:ext>
          </a:extLst>
        </p:spPr>
      </p:pic>
      <p:pic>
        <p:nvPicPr>
          <p:cNvPr id="11" name="Espaço Reservado para Imagem Onlin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5017080" y="1491433"/>
            <a:ext cx="3596153" cy="2560853"/>
          </a:xfrm>
          <a:prstGeom prst="rect">
            <a:avLst/>
          </a:prstGeom>
          <a:noFill/>
          <a:ln w="9525">
            <a:noFill/>
            <a:miter lim="800000"/>
            <a:headEnd/>
            <a:tailEnd/>
          </a:ln>
        </p:spPr>
      </p:pic>
    </p:spTree>
    <p:extLst>
      <p:ext uri="{BB962C8B-B14F-4D97-AF65-F5344CB8AC3E}">
        <p14:creationId xmlns:p14="http://schemas.microsoft.com/office/powerpoint/2010/main" val="4884293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33</a:t>
            </a:fld>
            <a:endParaRPr lang="en-US">
              <a:solidFill>
                <a:srgbClr val="663300"/>
              </a:solidFill>
            </a:endParaRPr>
          </a:p>
        </p:txBody>
      </p:sp>
      <p:sp>
        <p:nvSpPr>
          <p:cNvPr id="14" name="CaixaDeTexto 13"/>
          <p:cNvSpPr txBox="1"/>
          <p:nvPr/>
        </p:nvSpPr>
        <p:spPr>
          <a:xfrm>
            <a:off x="179512" y="1567820"/>
            <a:ext cx="8784976" cy="400110"/>
          </a:xfrm>
          <a:prstGeom prst="rect">
            <a:avLst/>
          </a:prstGeom>
          <a:noFill/>
        </p:spPr>
        <p:txBody>
          <a:bodyPr wrap="square" rtlCol="0">
            <a:spAutoFit/>
          </a:bodyPr>
          <a:lstStyle/>
          <a:p>
            <a:pPr algn="ctr"/>
            <a:r>
              <a:rPr lang="pt-BR" sz="2000" b="1" dirty="0" smtClean="0">
                <a:solidFill>
                  <a:schemeClr val="bg1"/>
                </a:solidFill>
              </a:rPr>
              <a:t>Imagina isso aproximando na sua direção?</a:t>
            </a:r>
            <a:endParaRPr lang="pt-BR" sz="2000" b="1" dirty="0">
              <a:solidFill>
                <a:schemeClr val="bg1"/>
              </a:solidFill>
            </a:endParaRPr>
          </a:p>
        </p:txBody>
      </p:sp>
      <p:sp>
        <p:nvSpPr>
          <p:cNvPr id="2" name="CaixaDeTexto 1"/>
          <p:cNvSpPr txBox="1"/>
          <p:nvPr/>
        </p:nvSpPr>
        <p:spPr>
          <a:xfrm>
            <a:off x="2267744" y="966356"/>
            <a:ext cx="4608512" cy="461665"/>
          </a:xfrm>
          <a:prstGeom prst="rect">
            <a:avLst/>
          </a:prstGeom>
          <a:noFill/>
        </p:spPr>
        <p:txBody>
          <a:bodyPr wrap="square" rtlCol="0">
            <a:spAutoFit/>
          </a:bodyPr>
          <a:lstStyle/>
          <a:p>
            <a:pPr algn="ctr"/>
            <a:r>
              <a:rPr lang="pt-BR" sz="2400" b="1" dirty="0" smtClean="0">
                <a:solidFill>
                  <a:schemeClr val="bg1"/>
                </a:solidFill>
              </a:rPr>
              <a:t>OS FLUXOS PIROCLÁSTICOS </a:t>
            </a:r>
            <a:endParaRPr lang="pt-BR" sz="2400" b="1" dirty="0">
              <a:solidFill>
                <a:schemeClr val="bg1"/>
              </a:solidFill>
            </a:endParaRPr>
          </a:p>
        </p:txBody>
      </p:sp>
      <p:pic>
        <p:nvPicPr>
          <p:cNvPr id="7" name="Imagem 6"/>
          <p:cNvPicPr>
            <a:picLocks noChangeAspect="1"/>
          </p:cNvPicPr>
          <p:nvPr/>
        </p:nvPicPr>
        <p:blipFill>
          <a:blip r:embed="rId4"/>
          <a:stretch>
            <a:fillRect/>
          </a:stretch>
        </p:blipFill>
        <p:spPr>
          <a:xfrm>
            <a:off x="4427985" y="2524483"/>
            <a:ext cx="4464496" cy="3135147"/>
          </a:xfrm>
          <a:prstGeom prst="rect">
            <a:avLst/>
          </a:prstGeom>
        </p:spPr>
      </p:pic>
      <p:pic>
        <p:nvPicPr>
          <p:cNvPr id="8" name="Picture 3" descr="Slide_21"/>
          <p:cNvPicPr>
            <a:picLocks noChangeAspect="1" noChangeArrowheads="1"/>
          </p:cNvPicPr>
          <p:nvPr/>
        </p:nvPicPr>
        <p:blipFill>
          <a:blip r:embed="rId5" cstate="print">
            <a:lum bright="18000"/>
          </a:blip>
          <a:srcRect/>
          <a:stretch>
            <a:fillRect/>
          </a:stretch>
        </p:blipFill>
        <p:spPr bwMode="auto">
          <a:xfrm>
            <a:off x="251520" y="2492896"/>
            <a:ext cx="3881703" cy="3118965"/>
          </a:xfrm>
          <a:prstGeom prst="rect">
            <a:avLst/>
          </a:prstGeom>
          <a:noFill/>
          <a:ln w="9525">
            <a:noFill/>
            <a:miter lim="800000"/>
            <a:headEnd/>
            <a:tailEnd/>
          </a:ln>
        </p:spPr>
      </p:pic>
      <p:sp>
        <p:nvSpPr>
          <p:cNvPr id="4" name="CaixaDeTexto 3"/>
          <p:cNvSpPr txBox="1"/>
          <p:nvPr/>
        </p:nvSpPr>
        <p:spPr>
          <a:xfrm>
            <a:off x="1259632" y="5723964"/>
            <a:ext cx="1800200" cy="369332"/>
          </a:xfrm>
          <a:prstGeom prst="rect">
            <a:avLst/>
          </a:prstGeom>
          <a:noFill/>
        </p:spPr>
        <p:txBody>
          <a:bodyPr wrap="square" rtlCol="0">
            <a:spAutoFit/>
          </a:bodyPr>
          <a:lstStyle/>
          <a:p>
            <a:pPr algn="ctr"/>
            <a:r>
              <a:rPr lang="pt-BR" dirty="0" smtClean="0">
                <a:solidFill>
                  <a:schemeClr val="bg1"/>
                </a:solidFill>
              </a:rPr>
              <a:t>Mt. St. Helens</a:t>
            </a:r>
            <a:endParaRPr lang="pt-BR" dirty="0">
              <a:solidFill>
                <a:schemeClr val="bg1"/>
              </a:solidFill>
            </a:endParaRPr>
          </a:p>
        </p:txBody>
      </p:sp>
      <p:sp>
        <p:nvSpPr>
          <p:cNvPr id="10" name="CaixaDeTexto 9"/>
          <p:cNvSpPr txBox="1"/>
          <p:nvPr/>
        </p:nvSpPr>
        <p:spPr>
          <a:xfrm>
            <a:off x="5705500" y="5769349"/>
            <a:ext cx="1800200" cy="369332"/>
          </a:xfrm>
          <a:prstGeom prst="rect">
            <a:avLst/>
          </a:prstGeom>
          <a:noFill/>
        </p:spPr>
        <p:txBody>
          <a:bodyPr wrap="square" rtlCol="0">
            <a:spAutoFit/>
          </a:bodyPr>
          <a:lstStyle/>
          <a:p>
            <a:pPr algn="ctr"/>
            <a:r>
              <a:rPr lang="pt-BR" dirty="0" smtClean="0">
                <a:solidFill>
                  <a:schemeClr val="bg1"/>
                </a:solidFill>
              </a:rPr>
              <a:t>?</a:t>
            </a:r>
            <a:endParaRPr lang="pt-BR" dirty="0">
              <a:solidFill>
                <a:schemeClr val="bg1"/>
              </a:solidFill>
            </a:endParaRPr>
          </a:p>
        </p:txBody>
      </p:sp>
    </p:spTree>
    <p:extLst>
      <p:ext uri="{BB962C8B-B14F-4D97-AF65-F5344CB8AC3E}">
        <p14:creationId xmlns:p14="http://schemas.microsoft.com/office/powerpoint/2010/main" val="33052555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34</a:t>
            </a:fld>
            <a:endParaRPr lang="en-US">
              <a:solidFill>
                <a:srgbClr val="663300"/>
              </a:solidFill>
            </a:endParaRPr>
          </a:p>
        </p:txBody>
      </p:sp>
      <p:sp>
        <p:nvSpPr>
          <p:cNvPr id="14" name="CaixaDeTexto 13"/>
          <p:cNvSpPr txBox="1"/>
          <p:nvPr/>
        </p:nvSpPr>
        <p:spPr>
          <a:xfrm>
            <a:off x="179512" y="1567820"/>
            <a:ext cx="8784976" cy="400110"/>
          </a:xfrm>
          <a:prstGeom prst="rect">
            <a:avLst/>
          </a:prstGeom>
          <a:noFill/>
        </p:spPr>
        <p:txBody>
          <a:bodyPr wrap="square" rtlCol="0">
            <a:spAutoFit/>
          </a:bodyPr>
          <a:lstStyle/>
          <a:p>
            <a:pPr algn="ctr"/>
            <a:r>
              <a:rPr lang="pt-BR" sz="2000" b="1" dirty="0" smtClean="0">
                <a:solidFill>
                  <a:schemeClr val="bg1"/>
                </a:solidFill>
              </a:rPr>
              <a:t>O resultado do fluxo piroclástico foi horrível.</a:t>
            </a:r>
            <a:endParaRPr lang="pt-BR" sz="2000" dirty="0">
              <a:solidFill>
                <a:schemeClr val="bg1"/>
              </a:solidFill>
            </a:endParaRPr>
          </a:p>
        </p:txBody>
      </p:sp>
      <p:sp>
        <p:nvSpPr>
          <p:cNvPr id="2" name="CaixaDeTexto 1"/>
          <p:cNvSpPr txBox="1"/>
          <p:nvPr/>
        </p:nvSpPr>
        <p:spPr>
          <a:xfrm>
            <a:off x="2267744" y="966356"/>
            <a:ext cx="4608512" cy="461665"/>
          </a:xfrm>
          <a:prstGeom prst="rect">
            <a:avLst/>
          </a:prstGeom>
          <a:noFill/>
        </p:spPr>
        <p:txBody>
          <a:bodyPr wrap="square" rtlCol="0">
            <a:spAutoFit/>
          </a:bodyPr>
          <a:lstStyle/>
          <a:p>
            <a:pPr algn="ctr"/>
            <a:r>
              <a:rPr lang="pt-BR" sz="2400" b="1" dirty="0" smtClean="0">
                <a:solidFill>
                  <a:schemeClr val="bg1"/>
                </a:solidFill>
              </a:rPr>
              <a:t>OS FLUXOS PIROCLÁSTICOS </a:t>
            </a:r>
            <a:endParaRPr lang="pt-BR" sz="2400" b="1" dirty="0">
              <a:solidFill>
                <a:schemeClr val="bg1"/>
              </a:solidFill>
            </a:endParaRPr>
          </a:p>
        </p:txBody>
      </p:sp>
      <p:sp>
        <p:nvSpPr>
          <p:cNvPr id="15" name="CaixaDeTexto 14"/>
          <p:cNvSpPr txBox="1"/>
          <p:nvPr/>
        </p:nvSpPr>
        <p:spPr>
          <a:xfrm>
            <a:off x="180281" y="2107729"/>
            <a:ext cx="4662772" cy="4401205"/>
          </a:xfrm>
          <a:prstGeom prst="rect">
            <a:avLst/>
          </a:prstGeom>
          <a:noFill/>
        </p:spPr>
        <p:txBody>
          <a:bodyPr wrap="square" rtlCol="0">
            <a:spAutoFit/>
          </a:bodyPr>
          <a:lstStyle/>
          <a:p>
            <a:pPr marL="342900" indent="-342900">
              <a:buFont typeface="Wingdings" panose="05000000000000000000" pitchFamily="2" charset="2"/>
              <a:buChar char="Ø"/>
            </a:pPr>
            <a:endParaRPr lang="pt-BR" sz="2000" dirty="0" smtClean="0">
              <a:solidFill>
                <a:schemeClr val="bg1"/>
              </a:solidFill>
            </a:endParaRPr>
          </a:p>
          <a:p>
            <a:pPr marL="342900" indent="-342900">
              <a:buFont typeface="Wingdings" panose="05000000000000000000" pitchFamily="2" charset="2"/>
              <a:buChar char="Ø"/>
            </a:pPr>
            <a:endParaRPr lang="pt-BR" sz="2000" dirty="0">
              <a:solidFill>
                <a:schemeClr val="bg1"/>
              </a:solidFill>
            </a:endParaRPr>
          </a:p>
          <a:p>
            <a:pPr marL="342900" indent="-342900">
              <a:buFont typeface="Wingdings" panose="05000000000000000000" pitchFamily="2" charset="2"/>
              <a:buChar char="Ø"/>
            </a:pPr>
            <a:r>
              <a:rPr lang="pt-BR" sz="2000" dirty="0" smtClean="0">
                <a:solidFill>
                  <a:schemeClr val="bg1"/>
                </a:solidFill>
              </a:rPr>
              <a:t>O fluxo tinha rochas até 1 metro em diâmetro.</a:t>
            </a:r>
          </a:p>
          <a:p>
            <a:pPr marL="342900" indent="-342900">
              <a:buFont typeface="Wingdings" panose="05000000000000000000" pitchFamily="2" charset="2"/>
              <a:buChar char="Ø"/>
            </a:pPr>
            <a:endParaRPr lang="pt-BR" sz="2000" dirty="0">
              <a:solidFill>
                <a:schemeClr val="bg1"/>
              </a:solidFill>
            </a:endParaRPr>
          </a:p>
          <a:p>
            <a:pPr marL="342900" indent="-342900">
              <a:buFont typeface="Wingdings" panose="05000000000000000000" pitchFamily="2" charset="2"/>
              <a:buChar char="Ø"/>
            </a:pPr>
            <a:r>
              <a:rPr lang="pt-BR" sz="2000" dirty="0">
                <a:solidFill>
                  <a:schemeClr val="bg1"/>
                </a:solidFill>
              </a:rPr>
              <a:t>Este escavadora grande era </a:t>
            </a:r>
            <a:r>
              <a:rPr lang="pt-BR" sz="2000" dirty="0" smtClean="0">
                <a:solidFill>
                  <a:schemeClr val="bg1"/>
                </a:solidFill>
              </a:rPr>
              <a:t>destruído pelo fluxo piroclástico.</a:t>
            </a:r>
          </a:p>
          <a:p>
            <a:pPr marL="342900" indent="-342900">
              <a:buFont typeface="Wingdings" panose="05000000000000000000" pitchFamily="2" charset="2"/>
              <a:buChar char="Ø"/>
            </a:pPr>
            <a:endParaRPr lang="pt-BR" sz="2000" dirty="0">
              <a:solidFill>
                <a:schemeClr val="bg1"/>
              </a:solidFill>
            </a:endParaRPr>
          </a:p>
          <a:p>
            <a:pPr marL="342900" indent="-342900">
              <a:buFont typeface="Wingdings" panose="05000000000000000000" pitchFamily="2" charset="2"/>
              <a:buChar char="Ø"/>
            </a:pPr>
            <a:endParaRPr lang="pt-BR" sz="2000" dirty="0" smtClean="0">
              <a:solidFill>
                <a:schemeClr val="bg1"/>
              </a:solidFill>
            </a:endParaRPr>
          </a:p>
          <a:p>
            <a:pPr marL="342900" indent="-342900">
              <a:buFont typeface="Wingdings" panose="05000000000000000000" pitchFamily="2" charset="2"/>
              <a:buChar char="Ø"/>
            </a:pPr>
            <a:endParaRPr lang="pt-BR" sz="2000" dirty="0">
              <a:solidFill>
                <a:schemeClr val="bg1"/>
              </a:solidFill>
            </a:endParaRPr>
          </a:p>
          <a:p>
            <a:pPr marL="342900" indent="-342900">
              <a:buFont typeface="Wingdings" panose="05000000000000000000" pitchFamily="2" charset="2"/>
              <a:buChar char="Ø"/>
            </a:pPr>
            <a:endParaRPr lang="pt-BR" sz="2000" dirty="0" smtClean="0">
              <a:solidFill>
                <a:schemeClr val="bg1"/>
              </a:solidFill>
            </a:endParaRPr>
          </a:p>
          <a:p>
            <a:pPr marL="342900" indent="-342900">
              <a:buFont typeface="Wingdings" panose="05000000000000000000" pitchFamily="2" charset="2"/>
              <a:buChar char="Ø"/>
            </a:pPr>
            <a:r>
              <a:rPr lang="pt-BR" sz="2000" dirty="0">
                <a:solidFill>
                  <a:schemeClr val="bg1"/>
                </a:solidFill>
              </a:rPr>
              <a:t>O calor derreteu plástica e queimou a folhagem.</a:t>
            </a:r>
          </a:p>
          <a:p>
            <a:pPr marL="342900" indent="-342900">
              <a:buFont typeface="Wingdings" panose="05000000000000000000" pitchFamily="2" charset="2"/>
              <a:buChar char="Ø"/>
            </a:pPr>
            <a:endParaRPr lang="pt-BR" sz="2000" dirty="0">
              <a:solidFill>
                <a:schemeClr val="bg1"/>
              </a:solidFill>
            </a:endParaRPr>
          </a:p>
        </p:txBody>
      </p:sp>
      <p:pic>
        <p:nvPicPr>
          <p:cNvPr id="12" name="Image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6574" y="4976691"/>
            <a:ext cx="2636786" cy="1717906"/>
          </a:xfrm>
          <a:prstGeom prst="rect">
            <a:avLst/>
          </a:prstGeom>
        </p:spPr>
      </p:pic>
      <p:pic>
        <p:nvPicPr>
          <p:cNvPr id="13" name="Image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4384" y="2228559"/>
            <a:ext cx="3512072" cy="2634054"/>
          </a:xfrm>
          <a:prstGeom prst="rect">
            <a:avLst/>
          </a:prstGeom>
        </p:spPr>
      </p:pic>
      <p:cxnSp>
        <p:nvCxnSpPr>
          <p:cNvPr id="7" name="Conector de seta reta 6"/>
          <p:cNvCxnSpPr/>
          <p:nvPr/>
        </p:nvCxnSpPr>
        <p:spPr bwMode="auto">
          <a:xfrm flipV="1">
            <a:off x="1907704" y="3121918"/>
            <a:ext cx="3212516" cy="144016"/>
          </a:xfrm>
          <a:prstGeom prst="straightConnector1">
            <a:avLst/>
          </a:prstGeom>
          <a:solidFill>
            <a:schemeClr val="accent1"/>
          </a:solidFill>
          <a:ln w="44450" cap="flat" cmpd="sng" algn="ctr">
            <a:solidFill>
              <a:schemeClr val="bg1">
                <a:lumMod val="85000"/>
              </a:schemeClr>
            </a:solidFill>
            <a:prstDash val="solid"/>
            <a:round/>
            <a:headEnd type="none" w="med" len="med"/>
            <a:tailEnd type="triangle"/>
          </a:ln>
          <a:effectLst/>
        </p:spPr>
      </p:cxnSp>
      <p:cxnSp>
        <p:nvCxnSpPr>
          <p:cNvPr id="16" name="Conector de seta reta 15"/>
          <p:cNvCxnSpPr/>
          <p:nvPr/>
        </p:nvCxnSpPr>
        <p:spPr bwMode="auto">
          <a:xfrm flipV="1">
            <a:off x="4276357" y="4080334"/>
            <a:ext cx="746977" cy="79562"/>
          </a:xfrm>
          <a:prstGeom prst="straightConnector1">
            <a:avLst/>
          </a:prstGeom>
          <a:solidFill>
            <a:schemeClr val="accent1"/>
          </a:solidFill>
          <a:ln w="44450" cap="flat" cmpd="sng" algn="ctr">
            <a:solidFill>
              <a:schemeClr val="bg1">
                <a:lumMod val="85000"/>
              </a:schemeClr>
            </a:solidFill>
            <a:prstDash val="solid"/>
            <a:round/>
            <a:headEnd type="none" w="med" len="med"/>
            <a:tailEnd type="triangle"/>
          </a:ln>
          <a:effectLst/>
        </p:spPr>
      </p:cxnSp>
    </p:spTree>
    <p:extLst>
      <p:ext uri="{BB962C8B-B14F-4D97-AF65-F5344CB8AC3E}">
        <p14:creationId xmlns:p14="http://schemas.microsoft.com/office/powerpoint/2010/main" val="381689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35</a:t>
            </a:fld>
            <a:endParaRPr lang="en-US">
              <a:solidFill>
                <a:srgbClr val="663300"/>
              </a:solidFill>
            </a:endParaRPr>
          </a:p>
        </p:txBody>
      </p:sp>
      <p:sp>
        <p:nvSpPr>
          <p:cNvPr id="14" name="CaixaDeTexto 13"/>
          <p:cNvSpPr txBox="1"/>
          <p:nvPr/>
        </p:nvSpPr>
        <p:spPr>
          <a:xfrm>
            <a:off x="179512" y="1567820"/>
            <a:ext cx="8784976" cy="400110"/>
          </a:xfrm>
          <a:prstGeom prst="rect">
            <a:avLst/>
          </a:prstGeom>
          <a:noFill/>
        </p:spPr>
        <p:txBody>
          <a:bodyPr wrap="square" rtlCol="0">
            <a:spAutoFit/>
          </a:bodyPr>
          <a:lstStyle/>
          <a:p>
            <a:pPr algn="ctr"/>
            <a:r>
              <a:rPr lang="pt-BR" sz="2000" b="1" dirty="0" smtClean="0">
                <a:solidFill>
                  <a:schemeClr val="bg1"/>
                </a:solidFill>
              </a:rPr>
              <a:t>O resultado do fluxo piroclástico foi horrível.</a:t>
            </a:r>
            <a:endParaRPr lang="pt-BR" sz="2000" dirty="0">
              <a:solidFill>
                <a:schemeClr val="bg1"/>
              </a:solidFill>
            </a:endParaRPr>
          </a:p>
        </p:txBody>
      </p:sp>
      <p:sp>
        <p:nvSpPr>
          <p:cNvPr id="2" name="CaixaDeTexto 1"/>
          <p:cNvSpPr txBox="1"/>
          <p:nvPr/>
        </p:nvSpPr>
        <p:spPr>
          <a:xfrm>
            <a:off x="2267744" y="966356"/>
            <a:ext cx="4608512" cy="461665"/>
          </a:xfrm>
          <a:prstGeom prst="rect">
            <a:avLst/>
          </a:prstGeom>
          <a:noFill/>
        </p:spPr>
        <p:txBody>
          <a:bodyPr wrap="square" rtlCol="0">
            <a:spAutoFit/>
          </a:bodyPr>
          <a:lstStyle/>
          <a:p>
            <a:pPr algn="ctr"/>
            <a:r>
              <a:rPr lang="pt-BR" sz="2400" b="1" dirty="0" smtClean="0">
                <a:solidFill>
                  <a:schemeClr val="bg1"/>
                </a:solidFill>
              </a:rPr>
              <a:t>OS FLUXOS PIROCLÁSTICOS </a:t>
            </a:r>
            <a:endParaRPr lang="pt-BR" sz="2400" b="1" dirty="0">
              <a:solidFill>
                <a:schemeClr val="bg1"/>
              </a:solidFill>
            </a:endParaRPr>
          </a:p>
        </p:txBody>
      </p:sp>
      <p:pic>
        <p:nvPicPr>
          <p:cNvPr id="10" name="Espaço Reservado para Imagem Onl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985881" y="5321881"/>
            <a:ext cx="2015290" cy="1371600"/>
          </a:xfrm>
          <a:prstGeom prst="rect">
            <a:avLst/>
          </a:prstGeom>
          <a:noFill/>
          <a:ln w="9525">
            <a:noFill/>
            <a:miter lim="800000"/>
            <a:headEnd/>
            <a:tailEnd/>
          </a:ln>
        </p:spPr>
      </p:pic>
      <p:pic>
        <p:nvPicPr>
          <p:cNvPr id="731138" name="Picture 2" descr="Imagem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2965" y="2051677"/>
            <a:ext cx="2441123"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m 10"/>
          <p:cNvPicPr>
            <a:picLocks noChangeAspect="1"/>
          </p:cNvPicPr>
          <p:nvPr/>
        </p:nvPicPr>
        <p:blipFill>
          <a:blip r:embed="rId6"/>
          <a:stretch>
            <a:fillRect/>
          </a:stretch>
        </p:blipFill>
        <p:spPr>
          <a:xfrm>
            <a:off x="5964183" y="3611865"/>
            <a:ext cx="2058686" cy="1371600"/>
          </a:xfrm>
          <a:prstGeom prst="rect">
            <a:avLst/>
          </a:prstGeom>
        </p:spPr>
      </p:pic>
      <p:sp>
        <p:nvSpPr>
          <p:cNvPr id="15" name="CaixaDeTexto 14"/>
          <p:cNvSpPr txBox="1"/>
          <p:nvPr/>
        </p:nvSpPr>
        <p:spPr>
          <a:xfrm>
            <a:off x="180281" y="2107729"/>
            <a:ext cx="4662772" cy="4708981"/>
          </a:xfrm>
          <a:prstGeom prst="rect">
            <a:avLst/>
          </a:prstGeom>
          <a:noFill/>
        </p:spPr>
        <p:txBody>
          <a:bodyPr wrap="square" rtlCol="0">
            <a:spAutoFit/>
          </a:bodyPr>
          <a:lstStyle/>
          <a:p>
            <a:endParaRPr lang="pt-BR" sz="2000" dirty="0">
              <a:solidFill>
                <a:schemeClr val="bg1"/>
              </a:solidFill>
            </a:endParaRPr>
          </a:p>
          <a:p>
            <a:pPr marL="342900" indent="-342900">
              <a:buFont typeface="Wingdings" panose="05000000000000000000" pitchFamily="2" charset="2"/>
              <a:buChar char="Ø"/>
            </a:pPr>
            <a:r>
              <a:rPr lang="pt-BR" sz="2000" dirty="0">
                <a:solidFill>
                  <a:schemeClr val="bg1"/>
                </a:solidFill>
              </a:rPr>
              <a:t>57 pessoas </a:t>
            </a:r>
            <a:r>
              <a:rPr lang="pt-BR" sz="2000" dirty="0" smtClean="0">
                <a:solidFill>
                  <a:schemeClr val="bg1"/>
                </a:solidFill>
              </a:rPr>
              <a:t>morreram</a:t>
            </a:r>
          </a:p>
          <a:p>
            <a:pPr marL="342900" indent="-342900">
              <a:buFont typeface="Wingdings" panose="05000000000000000000" pitchFamily="2" charset="2"/>
              <a:buChar char="Ø"/>
            </a:pPr>
            <a:endParaRPr lang="pt-BR" sz="2000" dirty="0" smtClean="0">
              <a:solidFill>
                <a:schemeClr val="bg1"/>
              </a:solidFill>
            </a:endParaRPr>
          </a:p>
          <a:p>
            <a:pPr marL="342900" indent="-342900">
              <a:buFont typeface="Wingdings" panose="05000000000000000000" pitchFamily="2" charset="2"/>
              <a:buChar char="Ø"/>
            </a:pPr>
            <a:endParaRPr lang="pt-BR" sz="2000" dirty="0">
              <a:solidFill>
                <a:schemeClr val="bg1"/>
              </a:solidFill>
            </a:endParaRPr>
          </a:p>
          <a:p>
            <a:pPr marL="342900" indent="-342900">
              <a:buFont typeface="Wingdings" panose="05000000000000000000" pitchFamily="2" charset="2"/>
              <a:buChar char="Ø"/>
            </a:pPr>
            <a:endParaRPr lang="pt-BR" sz="2000" dirty="0">
              <a:solidFill>
                <a:schemeClr val="bg1"/>
              </a:solidFill>
            </a:endParaRPr>
          </a:p>
          <a:p>
            <a:pPr marL="342900" indent="-342900">
              <a:buFont typeface="Wingdings" panose="05000000000000000000" pitchFamily="2" charset="2"/>
              <a:buChar char="Ø"/>
            </a:pPr>
            <a:r>
              <a:rPr lang="pt-BR" sz="2000" dirty="0">
                <a:solidFill>
                  <a:schemeClr val="bg1"/>
                </a:solidFill>
              </a:rPr>
              <a:t>Matou todos os seres vivos até 27 km ao norte da cratera.</a:t>
            </a:r>
          </a:p>
          <a:p>
            <a:pPr marL="342900" indent="-342900">
              <a:buFont typeface="Wingdings" panose="05000000000000000000" pitchFamily="2" charset="2"/>
              <a:buChar char="Ø"/>
            </a:pPr>
            <a:endParaRPr lang="pt-BR" sz="2000" dirty="0" smtClean="0">
              <a:solidFill>
                <a:schemeClr val="bg1"/>
              </a:solidFill>
            </a:endParaRPr>
          </a:p>
          <a:p>
            <a:pPr marL="342900" indent="-342900">
              <a:buFont typeface="Wingdings" panose="05000000000000000000" pitchFamily="2" charset="2"/>
              <a:buChar char="Ø"/>
            </a:pPr>
            <a:endParaRPr lang="pt-BR" sz="2000" dirty="0" smtClean="0">
              <a:solidFill>
                <a:schemeClr val="bg1"/>
              </a:solidFill>
            </a:endParaRPr>
          </a:p>
          <a:p>
            <a:pPr marL="342900" indent="-342900">
              <a:buFont typeface="Wingdings" panose="05000000000000000000" pitchFamily="2" charset="2"/>
              <a:buChar char="Ø"/>
            </a:pPr>
            <a:endParaRPr lang="pt-BR" sz="2000" dirty="0">
              <a:solidFill>
                <a:schemeClr val="bg1"/>
              </a:solidFill>
            </a:endParaRPr>
          </a:p>
          <a:p>
            <a:pPr marL="342900" indent="-342900">
              <a:buFont typeface="Wingdings" panose="05000000000000000000" pitchFamily="2" charset="2"/>
              <a:buChar char="Ø"/>
            </a:pPr>
            <a:r>
              <a:rPr lang="pt-BR" sz="2000" dirty="0">
                <a:solidFill>
                  <a:schemeClr val="bg1"/>
                </a:solidFill>
              </a:rPr>
              <a:t>Na zona de “derrubamento”, as árvores foram desenraizadas e atiradas como fósforos.</a:t>
            </a:r>
          </a:p>
          <a:p>
            <a:pPr marL="342900" indent="-342900">
              <a:buFont typeface="Wingdings" panose="05000000000000000000" pitchFamily="2" charset="2"/>
              <a:buChar char="Ø"/>
            </a:pPr>
            <a:endParaRPr lang="pt-BR" sz="2000" dirty="0">
              <a:solidFill>
                <a:schemeClr val="bg1"/>
              </a:solidFill>
            </a:endParaRPr>
          </a:p>
          <a:p>
            <a:pPr marL="342900" indent="-342900">
              <a:buFont typeface="Wingdings" panose="05000000000000000000" pitchFamily="2" charset="2"/>
              <a:buChar char="Ø"/>
            </a:pPr>
            <a:endParaRPr lang="pt-BR" sz="2000" dirty="0" smtClean="0">
              <a:solidFill>
                <a:schemeClr val="bg1"/>
              </a:solidFill>
            </a:endParaRPr>
          </a:p>
        </p:txBody>
      </p:sp>
    </p:spTree>
    <p:extLst>
      <p:ext uri="{BB962C8B-B14F-4D97-AF65-F5344CB8AC3E}">
        <p14:creationId xmlns:p14="http://schemas.microsoft.com/office/powerpoint/2010/main" val="183656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11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36</a:t>
            </a:fld>
            <a:endParaRPr lang="en-US">
              <a:solidFill>
                <a:srgbClr val="663300"/>
              </a:solidFill>
            </a:endParaRPr>
          </a:p>
        </p:txBody>
      </p:sp>
      <p:sp>
        <p:nvSpPr>
          <p:cNvPr id="14" name="CaixaDeTexto 13"/>
          <p:cNvSpPr txBox="1"/>
          <p:nvPr/>
        </p:nvSpPr>
        <p:spPr>
          <a:xfrm>
            <a:off x="179512" y="1567820"/>
            <a:ext cx="8784976" cy="400110"/>
          </a:xfrm>
          <a:prstGeom prst="rect">
            <a:avLst/>
          </a:prstGeom>
          <a:noFill/>
        </p:spPr>
        <p:txBody>
          <a:bodyPr wrap="square" rtlCol="0">
            <a:spAutoFit/>
          </a:bodyPr>
          <a:lstStyle/>
          <a:p>
            <a:pPr algn="ctr"/>
            <a:r>
              <a:rPr lang="pt-BR" sz="2000" b="1" dirty="0" smtClean="0">
                <a:solidFill>
                  <a:schemeClr val="bg1"/>
                </a:solidFill>
              </a:rPr>
              <a:t>Em volta do </a:t>
            </a:r>
            <a:r>
              <a:rPr lang="pt-BR" sz="2000" b="1" dirty="0" err="1" smtClean="0">
                <a:solidFill>
                  <a:schemeClr val="bg1"/>
                </a:solidFill>
              </a:rPr>
              <a:t>Mount</a:t>
            </a:r>
            <a:r>
              <a:rPr lang="pt-BR" sz="2000" b="1" dirty="0" smtClean="0">
                <a:solidFill>
                  <a:schemeClr val="bg1"/>
                </a:solidFill>
              </a:rPr>
              <a:t> Saint Helens houve uma floresta velha e bonita.</a:t>
            </a:r>
            <a:endParaRPr lang="pt-BR" sz="2000" dirty="0">
              <a:solidFill>
                <a:schemeClr val="bg1"/>
              </a:solidFill>
            </a:endParaRPr>
          </a:p>
        </p:txBody>
      </p:sp>
      <p:sp>
        <p:nvSpPr>
          <p:cNvPr id="2" name="CaixaDeTexto 1"/>
          <p:cNvSpPr txBox="1"/>
          <p:nvPr/>
        </p:nvSpPr>
        <p:spPr>
          <a:xfrm>
            <a:off x="2267744" y="966356"/>
            <a:ext cx="4608512" cy="461665"/>
          </a:xfrm>
          <a:prstGeom prst="rect">
            <a:avLst/>
          </a:prstGeom>
          <a:noFill/>
        </p:spPr>
        <p:txBody>
          <a:bodyPr wrap="square" rtlCol="0">
            <a:spAutoFit/>
          </a:bodyPr>
          <a:lstStyle/>
          <a:p>
            <a:pPr algn="ctr"/>
            <a:r>
              <a:rPr lang="pt-BR" sz="2400" b="1" dirty="0" smtClean="0">
                <a:solidFill>
                  <a:schemeClr val="bg1"/>
                </a:solidFill>
              </a:rPr>
              <a:t>OS FLUXOS PIROCLÁSTICOS </a:t>
            </a:r>
            <a:endParaRPr lang="pt-BR" sz="2400" b="1" dirty="0">
              <a:solidFill>
                <a:schemeClr val="bg1"/>
              </a:solidFill>
            </a:endParaRPr>
          </a:p>
        </p:txBody>
      </p:sp>
      <p:pic>
        <p:nvPicPr>
          <p:cNvPr id="10" name="Mt St Helens green forest.jpg" descr="Mt St Helens green forest.jpg"/>
          <p:cNvPicPr>
            <a:picLocks/>
          </p:cNvPicPr>
          <p:nvPr/>
        </p:nvPicPr>
        <p:blipFill>
          <a:blip r:embed="rId4">
            <a:extLst/>
          </a:blip>
          <a:stretch>
            <a:fillRect/>
          </a:stretch>
        </p:blipFill>
        <p:spPr>
          <a:xfrm>
            <a:off x="1445418" y="2229358"/>
            <a:ext cx="6253163" cy="4367213"/>
          </a:xfrm>
          <a:prstGeom prst="rect">
            <a:avLst/>
          </a:prstGeom>
          <a:ln w="25400">
            <a:solidFill>
              <a:srgbClr val="FFFFFF"/>
            </a:solidFill>
            <a:miter lim="400000"/>
          </a:ln>
        </p:spPr>
      </p:pic>
    </p:spTree>
    <p:extLst>
      <p:ext uri="{BB962C8B-B14F-4D97-AF65-F5344CB8AC3E}">
        <p14:creationId xmlns:p14="http://schemas.microsoft.com/office/powerpoint/2010/main" val="12549359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37</a:t>
            </a:fld>
            <a:endParaRPr lang="en-US">
              <a:solidFill>
                <a:srgbClr val="663300"/>
              </a:solidFill>
            </a:endParaRPr>
          </a:p>
        </p:txBody>
      </p:sp>
      <p:sp>
        <p:nvSpPr>
          <p:cNvPr id="14" name="CaixaDeTexto 13"/>
          <p:cNvSpPr txBox="1"/>
          <p:nvPr/>
        </p:nvSpPr>
        <p:spPr>
          <a:xfrm>
            <a:off x="179512" y="1567820"/>
            <a:ext cx="8784976" cy="400110"/>
          </a:xfrm>
          <a:prstGeom prst="rect">
            <a:avLst/>
          </a:prstGeom>
          <a:noFill/>
        </p:spPr>
        <p:txBody>
          <a:bodyPr wrap="square" rtlCol="0">
            <a:spAutoFit/>
          </a:bodyPr>
          <a:lstStyle/>
          <a:p>
            <a:pPr algn="ctr"/>
            <a:r>
              <a:rPr lang="pt-BR" sz="2000" b="1" dirty="0" smtClean="0">
                <a:solidFill>
                  <a:schemeClr val="bg1"/>
                </a:solidFill>
              </a:rPr>
              <a:t>As pês do monte tinha uma lagoa grande e bonita.</a:t>
            </a:r>
            <a:endParaRPr lang="pt-BR" sz="2000" dirty="0">
              <a:solidFill>
                <a:schemeClr val="bg1"/>
              </a:solidFill>
            </a:endParaRPr>
          </a:p>
        </p:txBody>
      </p:sp>
      <p:sp>
        <p:nvSpPr>
          <p:cNvPr id="2" name="CaixaDeTexto 1"/>
          <p:cNvSpPr txBox="1"/>
          <p:nvPr/>
        </p:nvSpPr>
        <p:spPr>
          <a:xfrm>
            <a:off x="2267744" y="966356"/>
            <a:ext cx="4608512" cy="461665"/>
          </a:xfrm>
          <a:prstGeom prst="rect">
            <a:avLst/>
          </a:prstGeom>
          <a:noFill/>
        </p:spPr>
        <p:txBody>
          <a:bodyPr wrap="square" rtlCol="0">
            <a:spAutoFit/>
          </a:bodyPr>
          <a:lstStyle/>
          <a:p>
            <a:pPr algn="ctr"/>
            <a:r>
              <a:rPr lang="pt-BR" sz="2400" b="1" dirty="0" smtClean="0">
                <a:solidFill>
                  <a:schemeClr val="bg1"/>
                </a:solidFill>
              </a:rPr>
              <a:t>OS FLUXOS PIROCLÁSTICOS </a:t>
            </a:r>
            <a:endParaRPr lang="pt-BR" sz="2400" b="1" dirty="0">
              <a:solidFill>
                <a:schemeClr val="bg1"/>
              </a:solidFill>
            </a:endParaRPr>
          </a:p>
        </p:txBody>
      </p:sp>
      <p:pic>
        <p:nvPicPr>
          <p:cNvPr id="8" name="Mt St Helens before.jpg" descr="Mt St Helens before.jpg"/>
          <p:cNvPicPr>
            <a:picLocks/>
          </p:cNvPicPr>
          <p:nvPr/>
        </p:nvPicPr>
        <p:blipFill>
          <a:blip r:embed="rId4">
            <a:extLst/>
          </a:blip>
          <a:stretch>
            <a:fillRect/>
          </a:stretch>
        </p:blipFill>
        <p:spPr>
          <a:xfrm>
            <a:off x="4139952" y="2717993"/>
            <a:ext cx="4320480" cy="3293913"/>
          </a:xfrm>
          <a:prstGeom prst="rect">
            <a:avLst/>
          </a:prstGeom>
          <a:ln w="25400">
            <a:solidFill>
              <a:srgbClr val="FFFFFF"/>
            </a:solidFill>
            <a:miter lim="400000"/>
          </a:ln>
        </p:spPr>
      </p:pic>
      <p:pic>
        <p:nvPicPr>
          <p:cNvPr id="9" name="Picture 3" descr="Slide_01"/>
          <p:cNvPicPr>
            <a:picLocks noChangeAspect="1" noChangeArrowheads="1"/>
          </p:cNvPicPr>
          <p:nvPr/>
        </p:nvPicPr>
        <p:blipFill>
          <a:blip r:embed="rId5" cstate="print">
            <a:lum bright="6000"/>
          </a:blip>
          <a:srcRect/>
          <a:stretch>
            <a:fillRect/>
          </a:stretch>
        </p:blipFill>
        <p:spPr bwMode="auto">
          <a:xfrm>
            <a:off x="842442" y="2700779"/>
            <a:ext cx="2699792" cy="3349227"/>
          </a:xfrm>
          <a:prstGeom prst="rect">
            <a:avLst/>
          </a:prstGeom>
          <a:solidFill>
            <a:srgbClr val="F8F8F8"/>
          </a:solidFill>
          <a:ln w="9525">
            <a:noFill/>
            <a:miter lim="800000"/>
            <a:headEnd/>
            <a:tailEnd/>
          </a:ln>
          <a:effectLst>
            <a:outerShdw dist="107763" dir="8100000" algn="ctr" rotWithShape="0">
              <a:srgbClr val="808080">
                <a:alpha val="50000"/>
              </a:srgbClr>
            </a:outerShdw>
          </a:effectLst>
        </p:spPr>
      </p:pic>
    </p:spTree>
    <p:extLst>
      <p:ext uri="{BB962C8B-B14F-4D97-AF65-F5344CB8AC3E}">
        <p14:creationId xmlns:p14="http://schemas.microsoft.com/office/powerpoint/2010/main" val="212217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38</a:t>
            </a:fld>
            <a:endParaRPr lang="en-US">
              <a:solidFill>
                <a:srgbClr val="663300"/>
              </a:solidFill>
            </a:endParaRPr>
          </a:p>
        </p:txBody>
      </p:sp>
      <p:sp>
        <p:nvSpPr>
          <p:cNvPr id="14" name="CaixaDeTexto 13"/>
          <p:cNvSpPr txBox="1"/>
          <p:nvPr/>
        </p:nvSpPr>
        <p:spPr>
          <a:xfrm>
            <a:off x="179512" y="1567820"/>
            <a:ext cx="8784976" cy="400110"/>
          </a:xfrm>
          <a:prstGeom prst="rect">
            <a:avLst/>
          </a:prstGeom>
          <a:noFill/>
        </p:spPr>
        <p:txBody>
          <a:bodyPr wrap="square" rtlCol="0">
            <a:spAutoFit/>
          </a:bodyPr>
          <a:lstStyle/>
          <a:p>
            <a:pPr algn="ctr"/>
            <a:r>
              <a:rPr lang="pt-BR" sz="2000" b="1" dirty="0" smtClean="0">
                <a:solidFill>
                  <a:schemeClr val="bg1"/>
                </a:solidFill>
              </a:rPr>
              <a:t>Mas os fluxos </a:t>
            </a:r>
            <a:r>
              <a:rPr lang="pt-BR" sz="2000" b="1" dirty="0" err="1" smtClean="0">
                <a:solidFill>
                  <a:schemeClr val="bg1"/>
                </a:solidFill>
              </a:rPr>
              <a:t>piroclásticos</a:t>
            </a:r>
            <a:r>
              <a:rPr lang="pt-BR" sz="2000" b="1" dirty="0" smtClean="0">
                <a:solidFill>
                  <a:schemeClr val="bg1"/>
                </a:solidFill>
              </a:rPr>
              <a:t> acabarem com tudo isso.</a:t>
            </a:r>
            <a:endParaRPr lang="pt-BR" sz="2000" dirty="0">
              <a:solidFill>
                <a:schemeClr val="bg1"/>
              </a:solidFill>
            </a:endParaRPr>
          </a:p>
        </p:txBody>
      </p:sp>
      <p:sp>
        <p:nvSpPr>
          <p:cNvPr id="2" name="CaixaDeTexto 1"/>
          <p:cNvSpPr txBox="1"/>
          <p:nvPr/>
        </p:nvSpPr>
        <p:spPr>
          <a:xfrm>
            <a:off x="2267744" y="966356"/>
            <a:ext cx="4608512" cy="461665"/>
          </a:xfrm>
          <a:prstGeom prst="rect">
            <a:avLst/>
          </a:prstGeom>
          <a:noFill/>
        </p:spPr>
        <p:txBody>
          <a:bodyPr wrap="square" rtlCol="0">
            <a:spAutoFit/>
          </a:bodyPr>
          <a:lstStyle/>
          <a:p>
            <a:pPr algn="ctr"/>
            <a:r>
              <a:rPr lang="pt-BR" sz="2400" b="1" dirty="0" smtClean="0">
                <a:solidFill>
                  <a:schemeClr val="bg1"/>
                </a:solidFill>
              </a:rPr>
              <a:t>OS FLUXOS PIROCLÁSTICOS </a:t>
            </a:r>
            <a:endParaRPr lang="pt-BR" sz="2400" b="1" dirty="0">
              <a:solidFill>
                <a:schemeClr val="bg1"/>
              </a:solidFill>
            </a:endParaRPr>
          </a:p>
        </p:txBody>
      </p:sp>
      <p:pic>
        <p:nvPicPr>
          <p:cNvPr id="8" name="Picture 3" descr="Slide_32"/>
          <p:cNvPicPr>
            <a:picLocks noChangeAspect="1" noChangeArrowheads="1"/>
          </p:cNvPicPr>
          <p:nvPr/>
        </p:nvPicPr>
        <p:blipFill>
          <a:blip r:embed="rId4" cstate="print">
            <a:lum bright="18000"/>
          </a:blip>
          <a:srcRect/>
          <a:stretch>
            <a:fillRect/>
          </a:stretch>
        </p:blipFill>
        <p:spPr bwMode="auto">
          <a:xfrm>
            <a:off x="1619672" y="2107729"/>
            <a:ext cx="5701258" cy="4557461"/>
          </a:xfrm>
          <a:prstGeom prst="rect">
            <a:avLst/>
          </a:prstGeom>
          <a:noFill/>
          <a:ln w="9525">
            <a:noFill/>
            <a:miter lim="800000"/>
            <a:headEnd/>
            <a:tailEnd/>
          </a:ln>
        </p:spPr>
      </p:pic>
    </p:spTree>
    <p:extLst>
      <p:ext uri="{BB962C8B-B14F-4D97-AF65-F5344CB8AC3E}">
        <p14:creationId xmlns:p14="http://schemas.microsoft.com/office/powerpoint/2010/main" val="42648693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39</a:t>
            </a:fld>
            <a:endParaRPr lang="en-US">
              <a:solidFill>
                <a:srgbClr val="663300"/>
              </a:solidFill>
            </a:endParaRPr>
          </a:p>
        </p:txBody>
      </p:sp>
      <p:sp>
        <p:nvSpPr>
          <p:cNvPr id="14" name="CaixaDeTexto 13"/>
          <p:cNvSpPr txBox="1"/>
          <p:nvPr/>
        </p:nvSpPr>
        <p:spPr>
          <a:xfrm>
            <a:off x="179512" y="1567820"/>
            <a:ext cx="8784976" cy="400110"/>
          </a:xfrm>
          <a:prstGeom prst="rect">
            <a:avLst/>
          </a:prstGeom>
          <a:noFill/>
        </p:spPr>
        <p:txBody>
          <a:bodyPr wrap="square" rtlCol="0">
            <a:spAutoFit/>
          </a:bodyPr>
          <a:lstStyle/>
          <a:p>
            <a:pPr algn="ctr"/>
            <a:r>
              <a:rPr lang="pt-BR" sz="2000" b="1" dirty="0" smtClean="0">
                <a:solidFill>
                  <a:schemeClr val="bg1"/>
                </a:solidFill>
              </a:rPr>
              <a:t>Mas os fluxos </a:t>
            </a:r>
            <a:r>
              <a:rPr lang="pt-BR" sz="2000" b="1" dirty="0" err="1" smtClean="0">
                <a:solidFill>
                  <a:schemeClr val="bg1"/>
                </a:solidFill>
              </a:rPr>
              <a:t>piroclásticos</a:t>
            </a:r>
            <a:r>
              <a:rPr lang="pt-BR" sz="2000" b="1" dirty="0" smtClean="0">
                <a:solidFill>
                  <a:schemeClr val="bg1"/>
                </a:solidFill>
              </a:rPr>
              <a:t> acabarem com tudo isso.</a:t>
            </a:r>
            <a:endParaRPr lang="pt-BR" sz="2000" dirty="0">
              <a:solidFill>
                <a:schemeClr val="bg1"/>
              </a:solidFill>
            </a:endParaRPr>
          </a:p>
        </p:txBody>
      </p:sp>
      <p:sp>
        <p:nvSpPr>
          <p:cNvPr id="2" name="CaixaDeTexto 1"/>
          <p:cNvSpPr txBox="1"/>
          <p:nvPr/>
        </p:nvSpPr>
        <p:spPr>
          <a:xfrm>
            <a:off x="2267744" y="966356"/>
            <a:ext cx="4608512" cy="461665"/>
          </a:xfrm>
          <a:prstGeom prst="rect">
            <a:avLst/>
          </a:prstGeom>
          <a:noFill/>
        </p:spPr>
        <p:txBody>
          <a:bodyPr wrap="square" rtlCol="0">
            <a:spAutoFit/>
          </a:bodyPr>
          <a:lstStyle/>
          <a:p>
            <a:pPr algn="ctr"/>
            <a:r>
              <a:rPr lang="pt-BR" sz="2400" b="1" dirty="0" smtClean="0">
                <a:solidFill>
                  <a:schemeClr val="bg1"/>
                </a:solidFill>
              </a:rPr>
              <a:t>OS FLUXOS PIROCLÁSTICOS </a:t>
            </a:r>
            <a:endParaRPr lang="pt-BR" sz="2400" b="1" dirty="0">
              <a:solidFill>
                <a:schemeClr val="bg1"/>
              </a:solidFill>
            </a:endParaRPr>
          </a:p>
        </p:txBody>
      </p:sp>
      <p:graphicFrame>
        <p:nvGraphicFramePr>
          <p:cNvPr id="9" name="Object 2"/>
          <p:cNvGraphicFramePr>
            <a:graphicFrameLocks noChangeAspect="1"/>
          </p:cNvGraphicFramePr>
          <p:nvPr>
            <p:extLst>
              <p:ext uri="{D42A27DB-BD31-4B8C-83A1-F6EECF244321}">
                <p14:modId xmlns:p14="http://schemas.microsoft.com/office/powerpoint/2010/main" val="3468730400"/>
              </p:ext>
            </p:extLst>
          </p:nvPr>
        </p:nvGraphicFramePr>
        <p:xfrm>
          <a:off x="755576" y="2592918"/>
          <a:ext cx="2491295" cy="3356362"/>
        </p:xfrm>
        <a:graphic>
          <a:graphicData uri="http://schemas.openxmlformats.org/presentationml/2006/ole">
            <mc:AlternateContent xmlns:mc="http://schemas.openxmlformats.org/markup-compatibility/2006">
              <mc:Choice xmlns:v="urn:schemas-microsoft-com:vml" Requires="v">
                <p:oleObj spid="_x0000_s738312" name="Photo Editor Photo" r:id="rId5" imgW="4971429" imgH="7621064" progId="">
                  <p:embed/>
                </p:oleObj>
              </mc:Choice>
              <mc:Fallback>
                <p:oleObj name="Photo Editor Photo" r:id="rId5" imgW="4971429" imgH="7621064" progId="">
                  <p:embed/>
                  <p:pic>
                    <p:nvPicPr>
                      <p:cNvPr id="0" name=""/>
                      <p:cNvPicPr>
                        <a:picLocks noChangeAspect="1" noChangeArrowheads="1"/>
                      </p:cNvPicPr>
                      <p:nvPr/>
                    </p:nvPicPr>
                    <p:blipFill>
                      <a:blip r:embed="rId6">
                        <a:lum bright="18000"/>
                        <a:extLst>
                          <a:ext uri="{28A0092B-C50C-407E-A947-70E740481C1C}">
                            <a14:useLocalDpi xmlns:a14="http://schemas.microsoft.com/office/drawing/2010/main" val="0"/>
                          </a:ext>
                        </a:extLst>
                      </a:blip>
                      <a:srcRect/>
                      <a:stretch>
                        <a:fillRect/>
                      </a:stretch>
                    </p:blipFill>
                    <p:spPr bwMode="auto">
                      <a:xfrm>
                        <a:off x="755576" y="2592918"/>
                        <a:ext cx="2491295" cy="3356362"/>
                      </a:xfrm>
                      <a:prstGeom prst="rect">
                        <a:avLst/>
                      </a:prstGeom>
                      <a:noFill/>
                      <a:ln>
                        <a:noFill/>
                      </a:ln>
                      <a:effectLst/>
                      <a:extLst/>
                    </p:spPr>
                  </p:pic>
                </p:oleObj>
              </mc:Fallback>
            </mc:AlternateContent>
          </a:graphicData>
        </a:graphic>
      </p:graphicFrame>
      <p:pic>
        <p:nvPicPr>
          <p:cNvPr id="10" name="Imagem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6383" y="2571958"/>
            <a:ext cx="4996038" cy="3377322"/>
          </a:xfrm>
          <a:prstGeom prst="rect">
            <a:avLst/>
          </a:prstGeom>
        </p:spPr>
      </p:pic>
    </p:spTree>
    <p:extLst>
      <p:ext uri="{BB962C8B-B14F-4D97-AF65-F5344CB8AC3E}">
        <p14:creationId xmlns:p14="http://schemas.microsoft.com/office/powerpoint/2010/main" val="24938525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Mt. St. Helens um Mina de Informação </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4</a:t>
            </a:fld>
            <a:endParaRPr lang="en-US">
              <a:solidFill>
                <a:srgbClr val="663300"/>
              </a:solidFill>
            </a:endParaRPr>
          </a:p>
        </p:txBody>
      </p:sp>
      <p:sp>
        <p:nvSpPr>
          <p:cNvPr id="7" name="CaixaDeTexto 6"/>
          <p:cNvSpPr txBox="1"/>
          <p:nvPr/>
        </p:nvSpPr>
        <p:spPr>
          <a:xfrm>
            <a:off x="395536" y="1120676"/>
            <a:ext cx="8136904" cy="830997"/>
          </a:xfrm>
          <a:prstGeom prst="rect">
            <a:avLst/>
          </a:prstGeom>
          <a:noFill/>
        </p:spPr>
        <p:txBody>
          <a:bodyPr wrap="square" rtlCol="0">
            <a:spAutoFit/>
          </a:bodyPr>
          <a:lstStyle/>
          <a:p>
            <a:pPr algn="ctr"/>
            <a:r>
              <a:rPr lang="pt-BR" sz="2400" dirty="0" smtClean="0">
                <a:solidFill>
                  <a:schemeClr val="bg1"/>
                </a:solidFill>
              </a:rPr>
              <a:t>As </a:t>
            </a:r>
            <a:r>
              <a:rPr lang="pt-BR" sz="2400" dirty="0">
                <a:solidFill>
                  <a:schemeClr val="bg1"/>
                </a:solidFill>
              </a:rPr>
              <a:t>erupções </a:t>
            </a:r>
            <a:r>
              <a:rPr lang="pt-BR" sz="2400" dirty="0" smtClean="0">
                <a:solidFill>
                  <a:schemeClr val="bg1"/>
                </a:solidFill>
              </a:rPr>
              <a:t>do </a:t>
            </a:r>
            <a:r>
              <a:rPr lang="pt-BR" sz="2400" dirty="0">
                <a:solidFill>
                  <a:schemeClr val="bg1"/>
                </a:solidFill>
              </a:rPr>
              <a:t>Monte. St. Helens </a:t>
            </a:r>
            <a:r>
              <a:rPr lang="pt-BR" sz="2400" dirty="0" smtClean="0">
                <a:solidFill>
                  <a:schemeClr val="bg1"/>
                </a:solidFill>
              </a:rPr>
              <a:t>foram </a:t>
            </a:r>
            <a:r>
              <a:rPr lang="pt-BR" sz="2400" dirty="0">
                <a:solidFill>
                  <a:schemeClr val="bg1"/>
                </a:solidFill>
              </a:rPr>
              <a:t>um evento geológico importante para a </a:t>
            </a:r>
            <a:r>
              <a:rPr lang="pt-BR" sz="2400" dirty="0" smtClean="0">
                <a:solidFill>
                  <a:schemeClr val="bg1"/>
                </a:solidFill>
              </a:rPr>
              <a:t>criação.</a:t>
            </a:r>
          </a:p>
        </p:txBody>
      </p:sp>
      <p:pic>
        <p:nvPicPr>
          <p:cNvPr id="9" name="Image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1760" y="2389632"/>
            <a:ext cx="5760720" cy="4315968"/>
          </a:xfrm>
          <a:prstGeom prst="rect">
            <a:avLst/>
          </a:prstGeom>
        </p:spPr>
      </p:pic>
      <p:sp>
        <p:nvSpPr>
          <p:cNvPr id="10" name="CaixaDeTexto 9"/>
          <p:cNvSpPr txBox="1"/>
          <p:nvPr/>
        </p:nvSpPr>
        <p:spPr>
          <a:xfrm>
            <a:off x="160512" y="2866993"/>
            <a:ext cx="2880320" cy="3416320"/>
          </a:xfrm>
          <a:prstGeom prst="rect">
            <a:avLst/>
          </a:prstGeom>
          <a:noFill/>
        </p:spPr>
        <p:txBody>
          <a:bodyPr wrap="square" rtlCol="0">
            <a:spAutoFit/>
          </a:bodyPr>
          <a:lstStyle/>
          <a:p>
            <a:pPr algn="ctr"/>
            <a:r>
              <a:rPr lang="pt-BR" sz="2400" dirty="0" smtClean="0">
                <a:solidFill>
                  <a:schemeClr val="bg1"/>
                </a:solidFill>
              </a:rPr>
              <a:t>Deposição e erosão rápida </a:t>
            </a:r>
            <a:r>
              <a:rPr lang="pt-BR" sz="2400" dirty="0">
                <a:solidFill>
                  <a:schemeClr val="bg1"/>
                </a:solidFill>
              </a:rPr>
              <a:t>ocorreram fornecendo um modelo </a:t>
            </a:r>
            <a:r>
              <a:rPr lang="pt-BR" sz="2400" dirty="0" smtClean="0">
                <a:solidFill>
                  <a:schemeClr val="bg1"/>
                </a:solidFill>
              </a:rPr>
              <a:t>da </a:t>
            </a:r>
            <a:r>
              <a:rPr lang="pt-BR" sz="2400" dirty="0">
                <a:solidFill>
                  <a:schemeClr val="bg1"/>
                </a:solidFill>
              </a:rPr>
              <a:t>atividade ocorrendo durante o grande dilúvio bíblico de Noé.</a:t>
            </a:r>
          </a:p>
        </p:txBody>
      </p:sp>
      <p:sp>
        <p:nvSpPr>
          <p:cNvPr id="2" name="CaixaDeTexto 1"/>
          <p:cNvSpPr txBox="1"/>
          <p:nvPr/>
        </p:nvSpPr>
        <p:spPr>
          <a:xfrm>
            <a:off x="3924672" y="2695023"/>
            <a:ext cx="1512168" cy="369332"/>
          </a:xfrm>
          <a:prstGeom prst="rect">
            <a:avLst/>
          </a:prstGeom>
          <a:noFill/>
        </p:spPr>
        <p:txBody>
          <a:bodyPr wrap="square" rtlCol="0">
            <a:spAutoFit/>
          </a:bodyPr>
          <a:lstStyle/>
          <a:p>
            <a:pPr algn="ctr"/>
            <a:r>
              <a:rPr lang="pt-BR" b="1" dirty="0" smtClean="0">
                <a:solidFill>
                  <a:srgbClr val="000000"/>
                </a:solidFill>
              </a:rPr>
              <a:t>ANTES</a:t>
            </a:r>
            <a:endParaRPr lang="pt-BR" b="1" dirty="0">
              <a:solidFill>
                <a:srgbClr val="000000"/>
              </a:solidFill>
            </a:endParaRPr>
          </a:p>
        </p:txBody>
      </p:sp>
      <p:sp>
        <p:nvSpPr>
          <p:cNvPr id="11" name="CaixaDeTexto 10"/>
          <p:cNvSpPr txBox="1"/>
          <p:nvPr/>
        </p:nvSpPr>
        <p:spPr>
          <a:xfrm>
            <a:off x="6749988" y="2695023"/>
            <a:ext cx="1512168" cy="369332"/>
          </a:xfrm>
          <a:prstGeom prst="rect">
            <a:avLst/>
          </a:prstGeom>
          <a:noFill/>
        </p:spPr>
        <p:txBody>
          <a:bodyPr wrap="square" rtlCol="0">
            <a:spAutoFit/>
          </a:bodyPr>
          <a:lstStyle/>
          <a:p>
            <a:pPr algn="ctr"/>
            <a:r>
              <a:rPr lang="pt-BR" b="1" dirty="0" smtClean="0">
                <a:solidFill>
                  <a:srgbClr val="000000"/>
                </a:solidFill>
              </a:rPr>
              <a:t>DEPOSE</a:t>
            </a:r>
            <a:endParaRPr lang="pt-BR" b="1" dirty="0">
              <a:solidFill>
                <a:srgbClr val="000000"/>
              </a:solidFill>
            </a:endParaRPr>
          </a:p>
        </p:txBody>
      </p:sp>
    </p:spTree>
    <p:extLst>
      <p:ext uri="{BB962C8B-B14F-4D97-AF65-F5344CB8AC3E}">
        <p14:creationId xmlns:p14="http://schemas.microsoft.com/office/powerpoint/2010/main" val="236678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2"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40</a:t>
            </a:fld>
            <a:endParaRPr lang="en-US">
              <a:solidFill>
                <a:srgbClr val="663300"/>
              </a:solidFill>
            </a:endParaRPr>
          </a:p>
        </p:txBody>
      </p:sp>
      <p:sp>
        <p:nvSpPr>
          <p:cNvPr id="14" name="CaixaDeTexto 13"/>
          <p:cNvSpPr txBox="1"/>
          <p:nvPr/>
        </p:nvSpPr>
        <p:spPr>
          <a:xfrm>
            <a:off x="179512" y="1567820"/>
            <a:ext cx="8784976" cy="400110"/>
          </a:xfrm>
          <a:prstGeom prst="rect">
            <a:avLst/>
          </a:prstGeom>
          <a:noFill/>
        </p:spPr>
        <p:txBody>
          <a:bodyPr wrap="square" rtlCol="0">
            <a:spAutoFit/>
          </a:bodyPr>
          <a:lstStyle/>
          <a:p>
            <a:pPr algn="ctr"/>
            <a:r>
              <a:rPr lang="pt-BR" sz="2000" b="1" dirty="0" smtClean="0">
                <a:solidFill>
                  <a:schemeClr val="bg1"/>
                </a:solidFill>
              </a:rPr>
              <a:t>Mas os fluxos </a:t>
            </a:r>
            <a:r>
              <a:rPr lang="pt-BR" sz="2000" b="1" dirty="0" err="1" smtClean="0">
                <a:solidFill>
                  <a:schemeClr val="bg1"/>
                </a:solidFill>
              </a:rPr>
              <a:t>piroclásticos</a:t>
            </a:r>
            <a:r>
              <a:rPr lang="pt-BR" sz="2000" b="1" dirty="0" smtClean="0">
                <a:solidFill>
                  <a:schemeClr val="bg1"/>
                </a:solidFill>
              </a:rPr>
              <a:t> acabarem com tudo isso.</a:t>
            </a:r>
            <a:endParaRPr lang="pt-BR" sz="2000" dirty="0">
              <a:solidFill>
                <a:schemeClr val="bg1"/>
              </a:solidFill>
            </a:endParaRPr>
          </a:p>
        </p:txBody>
      </p:sp>
      <p:sp>
        <p:nvSpPr>
          <p:cNvPr id="2" name="CaixaDeTexto 1"/>
          <p:cNvSpPr txBox="1"/>
          <p:nvPr/>
        </p:nvSpPr>
        <p:spPr>
          <a:xfrm>
            <a:off x="2267744" y="966356"/>
            <a:ext cx="4608512" cy="461665"/>
          </a:xfrm>
          <a:prstGeom prst="rect">
            <a:avLst/>
          </a:prstGeom>
          <a:noFill/>
        </p:spPr>
        <p:txBody>
          <a:bodyPr wrap="square" rtlCol="0">
            <a:spAutoFit/>
          </a:bodyPr>
          <a:lstStyle/>
          <a:p>
            <a:pPr algn="ctr"/>
            <a:r>
              <a:rPr lang="pt-BR" sz="2400" b="1" dirty="0" smtClean="0">
                <a:solidFill>
                  <a:schemeClr val="bg1"/>
                </a:solidFill>
              </a:rPr>
              <a:t>OS FLUXOS PIROCLÁSTICOS </a:t>
            </a:r>
            <a:endParaRPr lang="pt-BR" sz="2400" b="1" dirty="0">
              <a:solidFill>
                <a:schemeClr val="bg1"/>
              </a:solidFill>
            </a:endParaRPr>
          </a:p>
        </p:txBody>
      </p:sp>
      <p:pic>
        <p:nvPicPr>
          <p:cNvPr id="11" name="Picture 2" descr="log in river"/>
          <p:cNvPicPr>
            <a:picLocks noChangeAspect="1" noChangeArrowheads="1"/>
          </p:cNvPicPr>
          <p:nvPr/>
        </p:nvPicPr>
        <p:blipFill>
          <a:blip r:embed="rId4" cstate="print">
            <a:lum bright="6000"/>
          </a:blip>
          <a:srcRect/>
          <a:stretch>
            <a:fillRect/>
          </a:stretch>
        </p:blipFill>
        <p:spPr bwMode="auto">
          <a:xfrm>
            <a:off x="6161503" y="2220689"/>
            <a:ext cx="2441089" cy="3800599"/>
          </a:xfrm>
          <a:prstGeom prst="rect">
            <a:avLst/>
          </a:prstGeom>
          <a:noFill/>
          <a:ln w="9525">
            <a:noFill/>
            <a:miter lim="800000"/>
            <a:headEnd/>
            <a:tailEnd/>
          </a:ln>
        </p:spPr>
      </p:pic>
      <p:pic>
        <p:nvPicPr>
          <p:cNvPr id="12" name="Imagem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476" y="2220688"/>
            <a:ext cx="5777011" cy="3944615"/>
          </a:xfrm>
          <a:prstGeom prst="rect">
            <a:avLst/>
          </a:prstGeom>
        </p:spPr>
      </p:pic>
    </p:spTree>
    <p:extLst>
      <p:ext uri="{BB962C8B-B14F-4D97-AF65-F5344CB8AC3E}">
        <p14:creationId xmlns:p14="http://schemas.microsoft.com/office/powerpoint/2010/main" val="35774082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41</a:t>
            </a:fld>
            <a:endParaRPr lang="en-US">
              <a:solidFill>
                <a:srgbClr val="663300"/>
              </a:solidFill>
            </a:endParaRPr>
          </a:p>
        </p:txBody>
      </p:sp>
      <p:sp>
        <p:nvSpPr>
          <p:cNvPr id="14" name="CaixaDeTexto 13"/>
          <p:cNvSpPr txBox="1"/>
          <p:nvPr/>
        </p:nvSpPr>
        <p:spPr>
          <a:xfrm>
            <a:off x="179512" y="1567820"/>
            <a:ext cx="8784976" cy="400110"/>
          </a:xfrm>
          <a:prstGeom prst="rect">
            <a:avLst/>
          </a:prstGeom>
          <a:noFill/>
        </p:spPr>
        <p:txBody>
          <a:bodyPr wrap="square" rtlCol="0">
            <a:spAutoFit/>
          </a:bodyPr>
          <a:lstStyle/>
          <a:p>
            <a:pPr algn="ctr"/>
            <a:r>
              <a:rPr lang="pt-BR" sz="2000" b="1" dirty="0" smtClean="0">
                <a:solidFill>
                  <a:schemeClr val="bg1"/>
                </a:solidFill>
              </a:rPr>
              <a:t>O lago ficou cheio de troncos fluentes.</a:t>
            </a:r>
            <a:endParaRPr lang="pt-BR" sz="2000" dirty="0">
              <a:solidFill>
                <a:schemeClr val="bg1"/>
              </a:solidFill>
            </a:endParaRPr>
          </a:p>
        </p:txBody>
      </p:sp>
      <p:sp>
        <p:nvSpPr>
          <p:cNvPr id="2" name="CaixaDeTexto 1"/>
          <p:cNvSpPr txBox="1"/>
          <p:nvPr/>
        </p:nvSpPr>
        <p:spPr>
          <a:xfrm>
            <a:off x="2267744" y="966356"/>
            <a:ext cx="4608512" cy="461665"/>
          </a:xfrm>
          <a:prstGeom prst="rect">
            <a:avLst/>
          </a:prstGeom>
          <a:noFill/>
        </p:spPr>
        <p:txBody>
          <a:bodyPr wrap="square" rtlCol="0">
            <a:spAutoFit/>
          </a:bodyPr>
          <a:lstStyle/>
          <a:p>
            <a:pPr algn="ctr"/>
            <a:r>
              <a:rPr lang="pt-BR" sz="2400" b="1" dirty="0" smtClean="0">
                <a:solidFill>
                  <a:schemeClr val="bg1"/>
                </a:solidFill>
              </a:rPr>
              <a:t>OS FLUXOS PIROCLÁSTICOS </a:t>
            </a:r>
            <a:endParaRPr lang="pt-BR" sz="2400" b="1" dirty="0">
              <a:solidFill>
                <a:schemeClr val="bg1"/>
              </a:solidFill>
            </a:endParaRPr>
          </a:p>
        </p:txBody>
      </p:sp>
      <p:graphicFrame>
        <p:nvGraphicFramePr>
          <p:cNvPr id="9" name="Object 2"/>
          <p:cNvGraphicFramePr>
            <a:graphicFrameLocks noChangeAspect="1"/>
          </p:cNvGraphicFramePr>
          <p:nvPr>
            <p:extLst>
              <p:ext uri="{D42A27DB-BD31-4B8C-83A1-F6EECF244321}">
                <p14:modId xmlns:p14="http://schemas.microsoft.com/office/powerpoint/2010/main" val="2769188985"/>
              </p:ext>
            </p:extLst>
          </p:nvPr>
        </p:nvGraphicFramePr>
        <p:xfrm>
          <a:off x="777181" y="4391546"/>
          <a:ext cx="3566160" cy="2295351"/>
        </p:xfrm>
        <a:graphic>
          <a:graphicData uri="http://schemas.openxmlformats.org/presentationml/2006/ole">
            <mc:AlternateContent xmlns:mc="http://schemas.openxmlformats.org/markup-compatibility/2006">
              <mc:Choice xmlns:v="urn:schemas-microsoft-com:vml" Requires="v">
                <p:oleObj spid="_x0000_s736271" name="Photo Editor Photo" r:id="rId5" imgW="7621064" imgH="4904762" progId="">
                  <p:embed/>
                </p:oleObj>
              </mc:Choice>
              <mc:Fallback>
                <p:oleObj name="Photo Editor Photo" r:id="rId5" imgW="7621064" imgH="4904762" progId="">
                  <p:embed/>
                  <p:pic>
                    <p:nvPicPr>
                      <p:cNvPr id="0" name=""/>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777181" y="4391546"/>
                        <a:ext cx="3566160" cy="2295351"/>
                      </a:xfrm>
                      <a:prstGeom prst="rect">
                        <a:avLst/>
                      </a:prstGeom>
                      <a:noFill/>
                      <a:ln w="9525">
                        <a:solidFill>
                          <a:schemeClr val="tx1"/>
                        </a:solidFill>
                        <a:miter lim="800000"/>
                        <a:headEnd/>
                        <a:tailEnd/>
                      </a:ln>
                      <a:effectLst>
                        <a:outerShdw dist="135003" dir="2471156" algn="ctr" rotWithShape="0">
                          <a:schemeClr val="bg2"/>
                        </a:outerShdw>
                      </a:effectLst>
                      <a:extLst/>
                    </p:spPr>
                  </p:pic>
                </p:oleObj>
              </mc:Fallback>
            </mc:AlternateContent>
          </a:graphicData>
        </a:graphic>
      </p:graphicFrame>
      <p:pic>
        <p:nvPicPr>
          <p:cNvPr id="10" name="Imagem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0256" y="2017460"/>
            <a:ext cx="3566160" cy="2346534"/>
          </a:xfrm>
          <a:prstGeom prst="rect">
            <a:avLst/>
          </a:prstGeom>
        </p:spPr>
      </p:pic>
      <p:pic>
        <p:nvPicPr>
          <p:cNvPr id="13" name="Mt St Helens lake.jpg" descr="Mt St Helens lake.jpg"/>
          <p:cNvPicPr>
            <a:picLocks/>
          </p:cNvPicPr>
          <p:nvPr/>
        </p:nvPicPr>
        <p:blipFill>
          <a:blip r:embed="rId8">
            <a:extLst/>
          </a:blip>
          <a:stretch>
            <a:fillRect/>
          </a:stretch>
        </p:blipFill>
        <p:spPr>
          <a:xfrm>
            <a:off x="777181" y="2062813"/>
            <a:ext cx="3566160" cy="2194560"/>
          </a:xfrm>
          <a:prstGeom prst="rect">
            <a:avLst/>
          </a:prstGeom>
          <a:ln w="25400">
            <a:solidFill>
              <a:srgbClr val="FFFFFF"/>
            </a:solidFill>
            <a:miter lim="400000"/>
          </a:ln>
        </p:spPr>
      </p:pic>
      <p:graphicFrame>
        <p:nvGraphicFramePr>
          <p:cNvPr id="15" name="Object 3"/>
          <p:cNvGraphicFramePr>
            <a:graphicFrameLocks noChangeAspect="1"/>
          </p:cNvGraphicFramePr>
          <p:nvPr>
            <p:extLst>
              <p:ext uri="{D42A27DB-BD31-4B8C-83A1-F6EECF244321}">
                <p14:modId xmlns:p14="http://schemas.microsoft.com/office/powerpoint/2010/main" val="977327001"/>
              </p:ext>
            </p:extLst>
          </p:nvPr>
        </p:nvGraphicFramePr>
        <p:xfrm>
          <a:off x="4750256" y="4481299"/>
          <a:ext cx="3566160" cy="2259396"/>
        </p:xfrm>
        <a:graphic>
          <a:graphicData uri="http://schemas.openxmlformats.org/presentationml/2006/ole">
            <mc:AlternateContent xmlns:mc="http://schemas.openxmlformats.org/markup-compatibility/2006">
              <mc:Choice xmlns:v="urn:schemas-microsoft-com:vml" Requires="v">
                <p:oleObj spid="_x0000_s736272" name="Photo Editor Photo" r:id="rId9" imgW="7621064" imgH="4828571" progId="">
                  <p:embed/>
                </p:oleObj>
              </mc:Choice>
              <mc:Fallback>
                <p:oleObj name="Photo Editor Photo" r:id="rId9" imgW="7621064" imgH="4828571" progId="">
                  <p:embed/>
                  <p:pic>
                    <p:nvPicPr>
                      <p:cNvPr id="0" name=""/>
                      <p:cNvPicPr>
                        <a:picLocks noChangeAspect="1" noChangeArrowheads="1"/>
                      </p:cNvPicPr>
                      <p:nvPr/>
                    </p:nvPicPr>
                    <p:blipFill>
                      <a:blip r:embed="rId10">
                        <a:lum bright="6000"/>
                        <a:extLst>
                          <a:ext uri="{28A0092B-C50C-407E-A947-70E740481C1C}">
                            <a14:useLocalDpi xmlns:a14="http://schemas.microsoft.com/office/drawing/2010/main" val="0"/>
                          </a:ext>
                        </a:extLst>
                      </a:blip>
                      <a:srcRect/>
                      <a:stretch>
                        <a:fillRect/>
                      </a:stretch>
                    </p:blipFill>
                    <p:spPr bwMode="auto">
                      <a:xfrm>
                        <a:off x="4750256" y="4481299"/>
                        <a:ext cx="3566160" cy="2259396"/>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7028205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42</a:t>
            </a:fld>
            <a:endParaRPr lang="en-US">
              <a:solidFill>
                <a:srgbClr val="663300"/>
              </a:solidFill>
            </a:endParaRPr>
          </a:p>
        </p:txBody>
      </p:sp>
      <p:sp>
        <p:nvSpPr>
          <p:cNvPr id="14" name="CaixaDeTexto 13"/>
          <p:cNvSpPr txBox="1"/>
          <p:nvPr/>
        </p:nvSpPr>
        <p:spPr>
          <a:xfrm>
            <a:off x="179512" y="1567820"/>
            <a:ext cx="8784976" cy="400110"/>
          </a:xfrm>
          <a:prstGeom prst="rect">
            <a:avLst/>
          </a:prstGeom>
          <a:noFill/>
        </p:spPr>
        <p:txBody>
          <a:bodyPr wrap="square" rtlCol="0">
            <a:spAutoFit/>
          </a:bodyPr>
          <a:lstStyle/>
          <a:p>
            <a:pPr algn="ctr"/>
            <a:r>
              <a:rPr lang="pt-BR" sz="2000" b="1" dirty="0" smtClean="0">
                <a:solidFill>
                  <a:schemeClr val="bg1"/>
                </a:solidFill>
              </a:rPr>
              <a:t>Os troncos fluentes não tinham galhos e as vez sem casca.</a:t>
            </a:r>
            <a:endParaRPr lang="pt-BR" sz="2000" dirty="0">
              <a:solidFill>
                <a:schemeClr val="bg1"/>
              </a:solidFill>
            </a:endParaRPr>
          </a:p>
        </p:txBody>
      </p:sp>
      <p:sp>
        <p:nvSpPr>
          <p:cNvPr id="2" name="CaixaDeTexto 1"/>
          <p:cNvSpPr txBox="1"/>
          <p:nvPr/>
        </p:nvSpPr>
        <p:spPr>
          <a:xfrm>
            <a:off x="2267744" y="966356"/>
            <a:ext cx="4608512" cy="461665"/>
          </a:xfrm>
          <a:prstGeom prst="rect">
            <a:avLst/>
          </a:prstGeom>
          <a:noFill/>
        </p:spPr>
        <p:txBody>
          <a:bodyPr wrap="square" rtlCol="0">
            <a:spAutoFit/>
          </a:bodyPr>
          <a:lstStyle/>
          <a:p>
            <a:pPr algn="ctr"/>
            <a:r>
              <a:rPr lang="pt-BR" sz="2400" b="1" dirty="0" smtClean="0">
                <a:solidFill>
                  <a:schemeClr val="bg1"/>
                </a:solidFill>
              </a:rPr>
              <a:t>OS FLUXOS PIROCLÁSTICOS </a:t>
            </a:r>
            <a:endParaRPr lang="pt-BR" sz="2400" b="1" dirty="0">
              <a:solidFill>
                <a:schemeClr val="bg1"/>
              </a:solidFill>
            </a:endParaRPr>
          </a:p>
        </p:txBody>
      </p:sp>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70" y="2089664"/>
            <a:ext cx="2929851" cy="2194560"/>
          </a:xfrm>
          <a:prstGeom prst="rect">
            <a:avLst/>
          </a:prstGeom>
        </p:spPr>
      </p:pic>
      <p:pic>
        <p:nvPicPr>
          <p:cNvPr id="12" name="Imagem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806" y="2107729"/>
            <a:ext cx="3281586" cy="2194560"/>
          </a:xfrm>
          <a:prstGeom prst="rect">
            <a:avLst/>
          </a:prstGeom>
        </p:spPr>
      </p:pic>
      <p:pic>
        <p:nvPicPr>
          <p:cNvPr id="16" name="Imagem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0576" y="4451974"/>
            <a:ext cx="3415840" cy="2194560"/>
          </a:xfrm>
          <a:prstGeom prst="rect">
            <a:avLst/>
          </a:prstGeom>
        </p:spPr>
      </p:pic>
      <p:pic>
        <p:nvPicPr>
          <p:cNvPr id="17" name="Imagem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1589" y="4421814"/>
            <a:ext cx="3395837" cy="2194560"/>
          </a:xfrm>
          <a:prstGeom prst="rect">
            <a:avLst/>
          </a:prstGeom>
        </p:spPr>
      </p:pic>
    </p:spTree>
    <p:extLst>
      <p:ext uri="{BB962C8B-B14F-4D97-AF65-F5344CB8AC3E}">
        <p14:creationId xmlns:p14="http://schemas.microsoft.com/office/powerpoint/2010/main" val="34350386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43</a:t>
            </a:fld>
            <a:endParaRPr lang="en-US">
              <a:solidFill>
                <a:srgbClr val="663300"/>
              </a:solidFill>
            </a:endParaRPr>
          </a:p>
        </p:txBody>
      </p:sp>
      <p:sp>
        <p:nvSpPr>
          <p:cNvPr id="14" name="CaixaDeTexto 13"/>
          <p:cNvSpPr txBox="1"/>
          <p:nvPr/>
        </p:nvSpPr>
        <p:spPr>
          <a:xfrm>
            <a:off x="179512" y="1567820"/>
            <a:ext cx="8784976" cy="400110"/>
          </a:xfrm>
          <a:prstGeom prst="rect">
            <a:avLst/>
          </a:prstGeom>
          <a:noFill/>
        </p:spPr>
        <p:txBody>
          <a:bodyPr wrap="square" rtlCol="0">
            <a:spAutoFit/>
          </a:bodyPr>
          <a:lstStyle/>
          <a:p>
            <a:pPr algn="ctr"/>
            <a:r>
              <a:rPr lang="pt-BR" sz="2000" b="1" dirty="0" smtClean="0">
                <a:solidFill>
                  <a:schemeClr val="bg1"/>
                </a:solidFill>
              </a:rPr>
              <a:t>Com o tempo os troncos submergiram, alguns ficaram em pé.</a:t>
            </a:r>
            <a:endParaRPr lang="pt-BR" sz="2000" dirty="0">
              <a:solidFill>
                <a:schemeClr val="bg1"/>
              </a:solidFill>
            </a:endParaRPr>
          </a:p>
        </p:txBody>
      </p:sp>
      <p:sp>
        <p:nvSpPr>
          <p:cNvPr id="2" name="CaixaDeTexto 1"/>
          <p:cNvSpPr txBox="1"/>
          <p:nvPr/>
        </p:nvSpPr>
        <p:spPr>
          <a:xfrm>
            <a:off x="2267744" y="966356"/>
            <a:ext cx="4608512" cy="461665"/>
          </a:xfrm>
          <a:prstGeom prst="rect">
            <a:avLst/>
          </a:prstGeom>
          <a:noFill/>
        </p:spPr>
        <p:txBody>
          <a:bodyPr wrap="square" rtlCol="0">
            <a:spAutoFit/>
          </a:bodyPr>
          <a:lstStyle/>
          <a:p>
            <a:pPr algn="ctr"/>
            <a:r>
              <a:rPr lang="pt-BR" sz="2400" b="1" dirty="0" smtClean="0">
                <a:solidFill>
                  <a:schemeClr val="bg1"/>
                </a:solidFill>
              </a:rPr>
              <a:t>OS FLUXOS PIROCLÁSTICOS </a:t>
            </a:r>
            <a:endParaRPr lang="pt-BR" sz="2400" b="1" dirty="0">
              <a:solidFill>
                <a:schemeClr val="bg1"/>
              </a:solidFill>
            </a:endParaRPr>
          </a:p>
        </p:txBody>
      </p:sp>
      <p:pic>
        <p:nvPicPr>
          <p:cNvPr id="13" name="Picture 3" descr="Slide_55"/>
          <p:cNvPicPr>
            <a:picLocks noChangeAspect="1" noChangeArrowheads="1"/>
          </p:cNvPicPr>
          <p:nvPr/>
        </p:nvPicPr>
        <p:blipFill>
          <a:blip r:embed="rId4" cstate="print">
            <a:lum bright="6000"/>
          </a:blip>
          <a:srcRect/>
          <a:stretch>
            <a:fillRect/>
          </a:stretch>
        </p:blipFill>
        <p:spPr bwMode="auto">
          <a:xfrm>
            <a:off x="982266" y="2009734"/>
            <a:ext cx="7188795" cy="4715288"/>
          </a:xfrm>
          <a:prstGeom prst="rect">
            <a:avLst/>
          </a:prstGeom>
          <a:noFill/>
          <a:ln w="9525">
            <a:noFill/>
            <a:miter lim="800000"/>
            <a:headEnd/>
            <a:tailEnd/>
          </a:ln>
        </p:spPr>
      </p:pic>
    </p:spTree>
    <p:extLst>
      <p:ext uri="{BB962C8B-B14F-4D97-AF65-F5344CB8AC3E}">
        <p14:creationId xmlns:p14="http://schemas.microsoft.com/office/powerpoint/2010/main" val="12221493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44</a:t>
            </a:fld>
            <a:endParaRPr lang="en-US">
              <a:solidFill>
                <a:srgbClr val="663300"/>
              </a:solidFill>
            </a:endParaRPr>
          </a:p>
        </p:txBody>
      </p:sp>
      <p:sp>
        <p:nvSpPr>
          <p:cNvPr id="14" name="CaixaDeTexto 13"/>
          <p:cNvSpPr txBox="1"/>
          <p:nvPr/>
        </p:nvSpPr>
        <p:spPr>
          <a:xfrm>
            <a:off x="179512" y="1567820"/>
            <a:ext cx="8784976" cy="400110"/>
          </a:xfrm>
          <a:prstGeom prst="rect">
            <a:avLst/>
          </a:prstGeom>
          <a:noFill/>
        </p:spPr>
        <p:txBody>
          <a:bodyPr wrap="square" rtlCol="0">
            <a:spAutoFit/>
          </a:bodyPr>
          <a:lstStyle/>
          <a:p>
            <a:pPr algn="ctr"/>
            <a:r>
              <a:rPr lang="pt-BR" sz="2000" b="1" dirty="0" smtClean="0">
                <a:solidFill>
                  <a:schemeClr val="bg1"/>
                </a:solidFill>
              </a:rPr>
              <a:t>Com o tempo os troncos submergiram, alguns ficaram em pé.</a:t>
            </a:r>
            <a:endParaRPr lang="pt-BR" sz="2000" dirty="0">
              <a:solidFill>
                <a:schemeClr val="bg1"/>
              </a:solidFill>
            </a:endParaRPr>
          </a:p>
        </p:txBody>
      </p:sp>
      <p:sp>
        <p:nvSpPr>
          <p:cNvPr id="2" name="CaixaDeTexto 1"/>
          <p:cNvSpPr txBox="1"/>
          <p:nvPr/>
        </p:nvSpPr>
        <p:spPr>
          <a:xfrm>
            <a:off x="2267744" y="966356"/>
            <a:ext cx="4608512" cy="461665"/>
          </a:xfrm>
          <a:prstGeom prst="rect">
            <a:avLst/>
          </a:prstGeom>
          <a:noFill/>
        </p:spPr>
        <p:txBody>
          <a:bodyPr wrap="square" rtlCol="0">
            <a:spAutoFit/>
          </a:bodyPr>
          <a:lstStyle/>
          <a:p>
            <a:pPr algn="ctr"/>
            <a:r>
              <a:rPr lang="pt-BR" sz="2400" b="1" dirty="0" smtClean="0">
                <a:solidFill>
                  <a:schemeClr val="bg1"/>
                </a:solidFill>
              </a:rPr>
              <a:t>OS FLUXOS PIROCLÁSTICOS </a:t>
            </a:r>
            <a:endParaRPr lang="pt-BR" sz="2400" b="1" dirty="0">
              <a:solidFill>
                <a:schemeClr val="bg1"/>
              </a:solidFill>
            </a:endParaRPr>
          </a:p>
        </p:txBody>
      </p:sp>
      <p:pic>
        <p:nvPicPr>
          <p:cNvPr id="8" name="Mt.jpg" descr="Mt.jpg"/>
          <p:cNvPicPr>
            <a:picLocks/>
          </p:cNvPicPr>
          <p:nvPr/>
        </p:nvPicPr>
        <p:blipFill>
          <a:blip r:embed="rId5">
            <a:extLst/>
          </a:blip>
          <a:stretch>
            <a:fillRect/>
          </a:stretch>
        </p:blipFill>
        <p:spPr>
          <a:xfrm>
            <a:off x="4643837" y="3875459"/>
            <a:ext cx="4297680" cy="2341290"/>
          </a:xfrm>
          <a:prstGeom prst="rect">
            <a:avLst/>
          </a:prstGeom>
          <a:ln w="25400">
            <a:solidFill>
              <a:srgbClr val="FFFFFF"/>
            </a:solidFill>
            <a:miter lim="400000"/>
          </a:ln>
        </p:spPr>
      </p:pic>
      <p:graphicFrame>
        <p:nvGraphicFramePr>
          <p:cNvPr id="9" name="Object 2"/>
          <p:cNvGraphicFramePr>
            <a:graphicFrameLocks noChangeAspect="1"/>
          </p:cNvGraphicFramePr>
          <p:nvPr>
            <p:extLst>
              <p:ext uri="{D42A27DB-BD31-4B8C-83A1-F6EECF244321}">
                <p14:modId xmlns:p14="http://schemas.microsoft.com/office/powerpoint/2010/main" val="2512907473"/>
              </p:ext>
            </p:extLst>
          </p:nvPr>
        </p:nvGraphicFramePr>
        <p:xfrm>
          <a:off x="143675" y="2288089"/>
          <a:ext cx="4297680" cy="2760643"/>
        </p:xfrm>
        <a:graphic>
          <a:graphicData uri="http://schemas.openxmlformats.org/presentationml/2006/ole">
            <mc:AlternateContent xmlns:mc="http://schemas.openxmlformats.org/markup-compatibility/2006">
              <mc:Choice xmlns:v="urn:schemas-microsoft-com:vml" Requires="v">
                <p:oleObj spid="_x0000_s732168" name="Photo Editor Photo" r:id="rId6" imgW="7621064" imgH="4896533" progId="">
                  <p:embed/>
                </p:oleObj>
              </mc:Choice>
              <mc:Fallback>
                <p:oleObj name="Photo Editor Photo" r:id="rId6" imgW="7621064" imgH="4896533" progId="">
                  <p:embed/>
                  <p:pic>
                    <p:nvPicPr>
                      <p:cNvPr id="0" name=""/>
                      <p:cNvPicPr>
                        <a:picLocks noChangeAspect="1" noChangeArrowheads="1"/>
                      </p:cNvPicPr>
                      <p:nvPr/>
                    </p:nvPicPr>
                    <p:blipFill>
                      <a:blip r:embed="rId7">
                        <a:lum bright="6000"/>
                        <a:extLst>
                          <a:ext uri="{28A0092B-C50C-407E-A947-70E740481C1C}">
                            <a14:useLocalDpi xmlns:a14="http://schemas.microsoft.com/office/drawing/2010/main" val="0"/>
                          </a:ext>
                        </a:extLst>
                      </a:blip>
                      <a:srcRect/>
                      <a:stretch>
                        <a:fillRect/>
                      </a:stretch>
                    </p:blipFill>
                    <p:spPr bwMode="auto">
                      <a:xfrm>
                        <a:off x="143675" y="2288089"/>
                        <a:ext cx="4297680" cy="2760643"/>
                      </a:xfrm>
                      <a:prstGeom prst="rect">
                        <a:avLst/>
                      </a:prstGeom>
                      <a:noFill/>
                      <a:effectLst/>
                      <a:extLst/>
                    </p:spPr>
                  </p:pic>
                </p:oleObj>
              </mc:Fallback>
            </mc:AlternateContent>
          </a:graphicData>
        </a:graphic>
      </p:graphicFrame>
    </p:spTree>
    <p:extLst>
      <p:ext uri="{BB962C8B-B14F-4D97-AF65-F5344CB8AC3E}">
        <p14:creationId xmlns:p14="http://schemas.microsoft.com/office/powerpoint/2010/main" val="22546364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45</a:t>
            </a:fld>
            <a:endParaRPr lang="en-US">
              <a:solidFill>
                <a:srgbClr val="663300"/>
              </a:solidFill>
            </a:endParaRPr>
          </a:p>
        </p:txBody>
      </p:sp>
      <p:sp>
        <p:nvSpPr>
          <p:cNvPr id="14" name="CaixaDeTexto 13"/>
          <p:cNvSpPr txBox="1"/>
          <p:nvPr/>
        </p:nvSpPr>
        <p:spPr>
          <a:xfrm>
            <a:off x="179512" y="1567820"/>
            <a:ext cx="8784976" cy="1323439"/>
          </a:xfrm>
          <a:prstGeom prst="rect">
            <a:avLst/>
          </a:prstGeom>
          <a:noFill/>
        </p:spPr>
        <p:txBody>
          <a:bodyPr wrap="square" rtlCol="0">
            <a:spAutoFit/>
          </a:bodyPr>
          <a:lstStyle/>
          <a:p>
            <a:pPr algn="ctr"/>
            <a:r>
              <a:rPr lang="pt-BR" sz="2000" b="1" dirty="0" smtClean="0">
                <a:solidFill>
                  <a:schemeClr val="bg1"/>
                </a:solidFill>
              </a:rPr>
              <a:t>Criacionista queria saber o que estava acontecendo debaixo da água. Será que poderia confirmar a formação de carvão durante o Dilúvio?</a:t>
            </a:r>
          </a:p>
          <a:p>
            <a:pPr algn="ctr"/>
            <a:r>
              <a:rPr lang="pt-BR" sz="2000" b="1" dirty="0" smtClean="0">
                <a:solidFill>
                  <a:schemeClr val="bg1"/>
                </a:solidFill>
              </a:rPr>
              <a:t>ENTÃO ELES MAPEAREM O FUNDO.</a:t>
            </a:r>
          </a:p>
          <a:p>
            <a:pPr algn="ctr"/>
            <a:endParaRPr lang="pt-BR" sz="2000" dirty="0">
              <a:solidFill>
                <a:schemeClr val="bg1"/>
              </a:solidFill>
            </a:endParaRPr>
          </a:p>
        </p:txBody>
      </p:sp>
      <p:sp>
        <p:nvSpPr>
          <p:cNvPr id="2" name="CaixaDeTexto 1"/>
          <p:cNvSpPr txBox="1"/>
          <p:nvPr/>
        </p:nvSpPr>
        <p:spPr>
          <a:xfrm>
            <a:off x="2267744" y="966356"/>
            <a:ext cx="4608512" cy="461665"/>
          </a:xfrm>
          <a:prstGeom prst="rect">
            <a:avLst/>
          </a:prstGeom>
          <a:noFill/>
        </p:spPr>
        <p:txBody>
          <a:bodyPr wrap="square" rtlCol="0">
            <a:spAutoFit/>
          </a:bodyPr>
          <a:lstStyle/>
          <a:p>
            <a:pPr algn="ctr"/>
            <a:r>
              <a:rPr lang="pt-BR" sz="2400" b="1" dirty="0" smtClean="0">
                <a:solidFill>
                  <a:schemeClr val="bg1"/>
                </a:solidFill>
              </a:rPr>
              <a:t>OS FLUXOS PIROCLÁSTICOS </a:t>
            </a:r>
            <a:endParaRPr lang="pt-BR" sz="2400" b="1" dirty="0">
              <a:solidFill>
                <a:schemeClr val="bg1"/>
              </a:solidFill>
            </a:endParaRPr>
          </a:p>
        </p:txBody>
      </p:sp>
      <p:graphicFrame>
        <p:nvGraphicFramePr>
          <p:cNvPr id="10" name="Object 2"/>
          <p:cNvGraphicFramePr>
            <a:graphicFrameLocks noChangeAspect="1"/>
          </p:cNvGraphicFramePr>
          <p:nvPr>
            <p:extLst>
              <p:ext uri="{D42A27DB-BD31-4B8C-83A1-F6EECF244321}">
                <p14:modId xmlns:p14="http://schemas.microsoft.com/office/powerpoint/2010/main" val="2944791534"/>
              </p:ext>
            </p:extLst>
          </p:nvPr>
        </p:nvGraphicFramePr>
        <p:xfrm>
          <a:off x="282932" y="3031058"/>
          <a:ext cx="5014511" cy="3277398"/>
        </p:xfrm>
        <a:graphic>
          <a:graphicData uri="http://schemas.openxmlformats.org/presentationml/2006/ole">
            <mc:AlternateContent xmlns:mc="http://schemas.openxmlformats.org/markup-compatibility/2006">
              <mc:Choice xmlns:v="urn:schemas-microsoft-com:vml" Requires="v">
                <p:oleObj spid="_x0000_s731151" name="Photo Editor Photo" r:id="rId5" imgW="7621064" imgH="4982270" progId="">
                  <p:embed/>
                </p:oleObj>
              </mc:Choice>
              <mc:Fallback>
                <p:oleObj name="Photo Editor Photo" r:id="rId5" imgW="7621064" imgH="498227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932" y="3031058"/>
                        <a:ext cx="5014511" cy="3277398"/>
                      </a:xfrm>
                      <a:prstGeom prst="rect">
                        <a:avLst/>
                      </a:prstGeom>
                      <a:noFill/>
                      <a:ln>
                        <a:noFill/>
                      </a:ln>
                      <a:effectLst/>
                      <a:extLst/>
                    </p:spPr>
                  </p:pic>
                </p:oleObj>
              </mc:Fallback>
            </mc:AlternateContent>
          </a:graphicData>
        </a:graphic>
      </p:graphicFrame>
      <p:graphicFrame>
        <p:nvGraphicFramePr>
          <p:cNvPr id="11" name="Object 2"/>
          <p:cNvGraphicFramePr>
            <a:graphicFrameLocks noChangeAspect="1"/>
          </p:cNvGraphicFramePr>
          <p:nvPr>
            <p:extLst>
              <p:ext uri="{D42A27DB-BD31-4B8C-83A1-F6EECF244321}">
                <p14:modId xmlns:p14="http://schemas.microsoft.com/office/powerpoint/2010/main" val="2283083405"/>
              </p:ext>
            </p:extLst>
          </p:nvPr>
        </p:nvGraphicFramePr>
        <p:xfrm>
          <a:off x="5683649" y="2677699"/>
          <a:ext cx="3074145" cy="1959370"/>
        </p:xfrm>
        <a:graphic>
          <a:graphicData uri="http://schemas.openxmlformats.org/presentationml/2006/ole">
            <mc:AlternateContent xmlns:mc="http://schemas.openxmlformats.org/markup-compatibility/2006">
              <mc:Choice xmlns:v="urn:schemas-microsoft-com:vml" Requires="v">
                <p:oleObj spid="_x0000_s731152" name="Photo Editor Photo" r:id="rId7" imgW="7621064" imgH="4858428" progId="">
                  <p:embed/>
                </p:oleObj>
              </mc:Choice>
              <mc:Fallback>
                <p:oleObj name="Photo Editor Photo" r:id="rId7" imgW="7621064" imgH="4858428" progId="">
                  <p:embed/>
                  <p:pic>
                    <p:nvPicPr>
                      <p:cNvPr id="0" name=""/>
                      <p:cNvPicPr>
                        <a:picLocks noChangeAspect="1" noChangeArrowheads="1"/>
                      </p:cNvPicPr>
                      <p:nvPr/>
                    </p:nvPicPr>
                    <p:blipFill>
                      <a:blip r:embed="rId8">
                        <a:lum bright="6000"/>
                        <a:extLst>
                          <a:ext uri="{28A0092B-C50C-407E-A947-70E740481C1C}">
                            <a14:useLocalDpi xmlns:a14="http://schemas.microsoft.com/office/drawing/2010/main" val="0"/>
                          </a:ext>
                        </a:extLst>
                      </a:blip>
                      <a:srcRect/>
                      <a:stretch>
                        <a:fillRect/>
                      </a:stretch>
                    </p:blipFill>
                    <p:spPr bwMode="auto">
                      <a:xfrm>
                        <a:off x="5683649" y="2677699"/>
                        <a:ext cx="3074145" cy="1959370"/>
                      </a:xfrm>
                      <a:prstGeom prst="rect">
                        <a:avLst/>
                      </a:prstGeom>
                      <a:noFill/>
                      <a:ln>
                        <a:noFill/>
                      </a:ln>
                      <a:effectLst/>
                      <a:extLst/>
                    </p:spPr>
                  </p:pic>
                </p:oleObj>
              </mc:Fallback>
            </mc:AlternateContent>
          </a:graphicData>
        </a:graphic>
      </p:graphicFrame>
      <p:pic>
        <p:nvPicPr>
          <p:cNvPr id="12" name="Picture 3" descr="Slide_58"/>
          <p:cNvPicPr>
            <a:picLocks noChangeAspect="1" noChangeArrowheads="1"/>
          </p:cNvPicPr>
          <p:nvPr/>
        </p:nvPicPr>
        <p:blipFill>
          <a:blip r:embed="rId9" cstate="print">
            <a:lum bright="6000"/>
          </a:blip>
          <a:srcRect/>
          <a:stretch>
            <a:fillRect/>
          </a:stretch>
        </p:blipFill>
        <p:spPr bwMode="auto">
          <a:xfrm>
            <a:off x="5683649" y="4744120"/>
            <a:ext cx="3074145" cy="2019375"/>
          </a:xfrm>
          <a:prstGeom prst="rect">
            <a:avLst/>
          </a:prstGeom>
          <a:noFill/>
          <a:ln w="9525">
            <a:noFill/>
            <a:miter lim="800000"/>
            <a:headEnd/>
            <a:tailEnd/>
          </a:ln>
        </p:spPr>
      </p:pic>
    </p:spTree>
    <p:extLst>
      <p:ext uri="{BB962C8B-B14F-4D97-AF65-F5344CB8AC3E}">
        <p14:creationId xmlns:p14="http://schemas.microsoft.com/office/powerpoint/2010/main" val="9103600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46</a:t>
            </a:fld>
            <a:endParaRPr lang="en-US">
              <a:solidFill>
                <a:srgbClr val="663300"/>
              </a:solidFill>
            </a:endParaRPr>
          </a:p>
        </p:txBody>
      </p:sp>
      <p:sp>
        <p:nvSpPr>
          <p:cNvPr id="14" name="CaixaDeTexto 13"/>
          <p:cNvSpPr txBox="1"/>
          <p:nvPr/>
        </p:nvSpPr>
        <p:spPr>
          <a:xfrm>
            <a:off x="179512" y="1567820"/>
            <a:ext cx="8784976" cy="1323439"/>
          </a:xfrm>
          <a:prstGeom prst="rect">
            <a:avLst/>
          </a:prstGeom>
          <a:noFill/>
        </p:spPr>
        <p:txBody>
          <a:bodyPr wrap="square" rtlCol="0">
            <a:spAutoFit/>
          </a:bodyPr>
          <a:lstStyle/>
          <a:p>
            <a:pPr algn="ctr"/>
            <a:r>
              <a:rPr lang="pt-BR" sz="2000" b="1" dirty="0" smtClean="0">
                <a:solidFill>
                  <a:schemeClr val="bg1"/>
                </a:solidFill>
              </a:rPr>
              <a:t>Criacionista queria saber o que estava acontecendo debaixo da água. Será que poderia confirmar a formação de carvão durante o Dilúvio?</a:t>
            </a:r>
          </a:p>
          <a:p>
            <a:pPr algn="ctr"/>
            <a:r>
              <a:rPr lang="pt-BR" sz="2000" b="1" dirty="0" smtClean="0">
                <a:solidFill>
                  <a:schemeClr val="bg1"/>
                </a:solidFill>
              </a:rPr>
              <a:t>MERGULHAREM PARA VER OS QUE ESTAVA ACONTECENDO.</a:t>
            </a:r>
          </a:p>
          <a:p>
            <a:pPr algn="ctr"/>
            <a:endParaRPr lang="pt-BR" sz="2000" dirty="0">
              <a:solidFill>
                <a:schemeClr val="bg1"/>
              </a:solidFill>
            </a:endParaRPr>
          </a:p>
        </p:txBody>
      </p:sp>
      <p:sp>
        <p:nvSpPr>
          <p:cNvPr id="2" name="CaixaDeTexto 1"/>
          <p:cNvSpPr txBox="1"/>
          <p:nvPr/>
        </p:nvSpPr>
        <p:spPr>
          <a:xfrm>
            <a:off x="2267744" y="966356"/>
            <a:ext cx="4608512" cy="461665"/>
          </a:xfrm>
          <a:prstGeom prst="rect">
            <a:avLst/>
          </a:prstGeom>
          <a:noFill/>
        </p:spPr>
        <p:txBody>
          <a:bodyPr wrap="square" rtlCol="0">
            <a:spAutoFit/>
          </a:bodyPr>
          <a:lstStyle/>
          <a:p>
            <a:pPr algn="ctr"/>
            <a:r>
              <a:rPr lang="pt-BR" sz="2400" b="1" dirty="0" smtClean="0">
                <a:solidFill>
                  <a:schemeClr val="bg1"/>
                </a:solidFill>
              </a:rPr>
              <a:t>OS FLUXOS PIROCLÁSTICOS </a:t>
            </a:r>
            <a:endParaRPr lang="pt-BR" sz="2400" b="1" dirty="0">
              <a:solidFill>
                <a:schemeClr val="bg1"/>
              </a:solidFill>
            </a:endParaRPr>
          </a:p>
        </p:txBody>
      </p:sp>
      <p:pic>
        <p:nvPicPr>
          <p:cNvPr id="13" name="Picture 3" descr="C:\My Documents\Power Point Graphics\spiritlake.jpg"/>
          <p:cNvPicPr>
            <a:picLocks noChangeAspect="1" noChangeArrowheads="1"/>
          </p:cNvPicPr>
          <p:nvPr/>
        </p:nvPicPr>
        <p:blipFill>
          <a:blip r:embed="rId4" cstate="print"/>
          <a:srcRect/>
          <a:stretch>
            <a:fillRect/>
          </a:stretch>
        </p:blipFill>
        <p:spPr bwMode="auto">
          <a:xfrm>
            <a:off x="1869959" y="2619047"/>
            <a:ext cx="5404082" cy="4053061"/>
          </a:xfrm>
          <a:prstGeom prst="rect">
            <a:avLst/>
          </a:prstGeom>
          <a:noFill/>
        </p:spPr>
      </p:pic>
      <p:sp>
        <p:nvSpPr>
          <p:cNvPr id="15" name="Oval 4"/>
          <p:cNvSpPr>
            <a:spLocks noChangeArrowheads="1"/>
          </p:cNvSpPr>
          <p:nvPr/>
        </p:nvSpPr>
        <p:spPr bwMode="auto">
          <a:xfrm>
            <a:off x="1763688" y="5733256"/>
            <a:ext cx="3036912" cy="1124744"/>
          </a:xfrm>
          <a:prstGeom prst="ellipse">
            <a:avLst/>
          </a:prstGeom>
          <a:noFill/>
          <a:ln w="57150">
            <a:solidFill>
              <a:srgbClr val="FF0066"/>
            </a:solidFill>
            <a:round/>
            <a:headEnd/>
            <a:tailEnd/>
          </a:ln>
          <a:effectLst/>
        </p:spPr>
        <p:txBody>
          <a:bodyPr wrap="none" anchor="ctr"/>
          <a:lstStyle/>
          <a:p>
            <a:pPr algn="ctr" eaLnBrk="0" fontAlgn="base" hangingPunct="0">
              <a:spcBef>
                <a:spcPct val="0"/>
              </a:spcBef>
              <a:spcAft>
                <a:spcPct val="0"/>
              </a:spcAft>
            </a:pPr>
            <a:endParaRPr lang="en-US" sz="2400">
              <a:solidFill>
                <a:srgbClr val="6633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73759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10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47</a:t>
            </a:fld>
            <a:endParaRPr lang="en-US">
              <a:solidFill>
                <a:srgbClr val="663300"/>
              </a:solidFill>
            </a:endParaRPr>
          </a:p>
        </p:txBody>
      </p:sp>
      <p:sp>
        <p:nvSpPr>
          <p:cNvPr id="14" name="CaixaDeTexto 13"/>
          <p:cNvSpPr txBox="1"/>
          <p:nvPr/>
        </p:nvSpPr>
        <p:spPr>
          <a:xfrm>
            <a:off x="179512" y="1567820"/>
            <a:ext cx="8784976" cy="1323439"/>
          </a:xfrm>
          <a:prstGeom prst="rect">
            <a:avLst/>
          </a:prstGeom>
          <a:noFill/>
        </p:spPr>
        <p:txBody>
          <a:bodyPr wrap="square" rtlCol="0">
            <a:spAutoFit/>
          </a:bodyPr>
          <a:lstStyle/>
          <a:p>
            <a:pPr algn="ctr"/>
            <a:r>
              <a:rPr lang="pt-BR" sz="2000" b="1" dirty="0" smtClean="0">
                <a:solidFill>
                  <a:schemeClr val="bg1"/>
                </a:solidFill>
              </a:rPr>
              <a:t>Criacionista queria saber o que estava acontecendo debaixo da água. Será que poderia confirmar a formação de carvão durante o Dilúvio?</a:t>
            </a:r>
          </a:p>
          <a:p>
            <a:pPr algn="ctr"/>
            <a:r>
              <a:rPr lang="pt-BR" sz="2000" b="1" dirty="0" smtClean="0">
                <a:solidFill>
                  <a:schemeClr val="bg1"/>
                </a:solidFill>
              </a:rPr>
              <a:t>MERGULHAREM PARA VER OS QUE ESTAVA ACONTECENDO.</a:t>
            </a:r>
          </a:p>
          <a:p>
            <a:pPr algn="ctr"/>
            <a:endParaRPr lang="pt-BR" sz="2000" dirty="0">
              <a:solidFill>
                <a:schemeClr val="bg1"/>
              </a:solidFill>
            </a:endParaRPr>
          </a:p>
        </p:txBody>
      </p:sp>
      <p:sp>
        <p:nvSpPr>
          <p:cNvPr id="2" name="CaixaDeTexto 1"/>
          <p:cNvSpPr txBox="1"/>
          <p:nvPr/>
        </p:nvSpPr>
        <p:spPr>
          <a:xfrm>
            <a:off x="2267744" y="966356"/>
            <a:ext cx="4608512" cy="461665"/>
          </a:xfrm>
          <a:prstGeom prst="rect">
            <a:avLst/>
          </a:prstGeom>
          <a:noFill/>
        </p:spPr>
        <p:txBody>
          <a:bodyPr wrap="square" rtlCol="0">
            <a:spAutoFit/>
          </a:bodyPr>
          <a:lstStyle/>
          <a:p>
            <a:pPr algn="ctr"/>
            <a:r>
              <a:rPr lang="pt-BR" sz="2400" b="1" dirty="0" smtClean="0">
                <a:solidFill>
                  <a:schemeClr val="bg1"/>
                </a:solidFill>
              </a:rPr>
              <a:t>OS FLUXOS PIROCLÁSTICOS </a:t>
            </a:r>
            <a:endParaRPr lang="pt-BR" sz="2400" b="1" dirty="0">
              <a:solidFill>
                <a:schemeClr val="bg1"/>
              </a:solidFill>
            </a:endParaRPr>
          </a:p>
        </p:txBody>
      </p:sp>
      <p:graphicFrame>
        <p:nvGraphicFramePr>
          <p:cNvPr id="9" name="Object 2"/>
          <p:cNvGraphicFramePr>
            <a:graphicFrameLocks noChangeAspect="1"/>
          </p:cNvGraphicFramePr>
          <p:nvPr>
            <p:extLst>
              <p:ext uri="{D42A27DB-BD31-4B8C-83A1-F6EECF244321}">
                <p14:modId xmlns:p14="http://schemas.microsoft.com/office/powerpoint/2010/main" val="792881098"/>
              </p:ext>
            </p:extLst>
          </p:nvPr>
        </p:nvGraphicFramePr>
        <p:xfrm>
          <a:off x="4990943" y="4728454"/>
          <a:ext cx="3037441" cy="2011680"/>
        </p:xfrm>
        <a:graphic>
          <a:graphicData uri="http://schemas.openxmlformats.org/presentationml/2006/ole">
            <mc:AlternateContent xmlns:mc="http://schemas.openxmlformats.org/markup-compatibility/2006">
              <mc:Choice xmlns:v="urn:schemas-microsoft-com:vml" Requires="v">
                <p:oleObj spid="_x0000_s729096" name="Photo Editor Photo" r:id="rId5" imgW="7621064" imgH="5047619" progId="">
                  <p:embed/>
                </p:oleObj>
              </mc:Choice>
              <mc:Fallback>
                <p:oleObj name="Photo Editor Photo" r:id="rId5" imgW="7621064" imgH="5047619" progId="">
                  <p:embed/>
                  <p:pic>
                    <p:nvPicPr>
                      <p:cNvPr id="0" name=""/>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4990943" y="4728454"/>
                        <a:ext cx="3037441" cy="2011680"/>
                      </a:xfrm>
                      <a:prstGeom prst="rect">
                        <a:avLst/>
                      </a:prstGeom>
                      <a:noFill/>
                      <a:effectLst/>
                      <a:extLst/>
                    </p:spPr>
                  </p:pic>
                </p:oleObj>
              </mc:Fallback>
            </mc:AlternateContent>
          </a:graphicData>
        </a:graphic>
      </p:graphicFrame>
      <p:pic>
        <p:nvPicPr>
          <p:cNvPr id="10" name="Picture 3" descr="Slide_62"/>
          <p:cNvPicPr>
            <a:picLocks noChangeAspect="1" noChangeArrowheads="1"/>
          </p:cNvPicPr>
          <p:nvPr/>
        </p:nvPicPr>
        <p:blipFill>
          <a:blip r:embed="rId7" cstate="print">
            <a:lum bright="6000"/>
          </a:blip>
          <a:srcRect/>
          <a:stretch>
            <a:fillRect/>
          </a:stretch>
        </p:blipFill>
        <p:spPr bwMode="auto">
          <a:xfrm>
            <a:off x="1030503" y="2618268"/>
            <a:ext cx="3058117" cy="2011680"/>
          </a:xfrm>
          <a:prstGeom prst="rect">
            <a:avLst/>
          </a:prstGeom>
          <a:noFill/>
          <a:ln w="9525">
            <a:noFill/>
            <a:miter lim="800000"/>
            <a:headEnd/>
            <a:tailEnd/>
          </a:ln>
        </p:spPr>
      </p:pic>
      <p:pic>
        <p:nvPicPr>
          <p:cNvPr id="11" name="Picture 3" descr="Slide_64"/>
          <p:cNvPicPr>
            <a:picLocks noChangeAspect="1" noChangeArrowheads="1"/>
          </p:cNvPicPr>
          <p:nvPr/>
        </p:nvPicPr>
        <p:blipFill>
          <a:blip r:embed="rId8" cstate="print">
            <a:lum bright="6000"/>
          </a:blip>
          <a:srcRect/>
          <a:stretch>
            <a:fillRect/>
          </a:stretch>
        </p:blipFill>
        <p:spPr bwMode="auto">
          <a:xfrm>
            <a:off x="1228831" y="4709825"/>
            <a:ext cx="2661460" cy="2011680"/>
          </a:xfrm>
          <a:prstGeom prst="rect">
            <a:avLst/>
          </a:prstGeom>
          <a:noFill/>
          <a:ln w="9525">
            <a:noFill/>
            <a:miter lim="800000"/>
            <a:headEnd/>
            <a:tailEnd/>
          </a:ln>
        </p:spPr>
      </p:pic>
      <p:pic>
        <p:nvPicPr>
          <p:cNvPr id="12" name="Picture 2" descr="C:\My Documents\Power Point Graphics\bioMassonBottom.jpg"/>
          <p:cNvPicPr>
            <a:picLocks noChangeAspect="1" noChangeArrowheads="1"/>
          </p:cNvPicPr>
          <p:nvPr/>
        </p:nvPicPr>
        <p:blipFill>
          <a:blip r:embed="rId9" cstate="print"/>
          <a:srcRect/>
          <a:stretch>
            <a:fillRect/>
          </a:stretch>
        </p:blipFill>
        <p:spPr bwMode="auto">
          <a:xfrm>
            <a:off x="5168543" y="2618268"/>
            <a:ext cx="2682240" cy="2011680"/>
          </a:xfrm>
          <a:prstGeom prst="rect">
            <a:avLst/>
          </a:prstGeom>
          <a:noFill/>
        </p:spPr>
      </p:pic>
    </p:spTree>
    <p:extLst>
      <p:ext uri="{BB962C8B-B14F-4D97-AF65-F5344CB8AC3E}">
        <p14:creationId xmlns:p14="http://schemas.microsoft.com/office/powerpoint/2010/main" val="22434348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48</a:t>
            </a:fld>
            <a:endParaRPr lang="en-US">
              <a:solidFill>
                <a:srgbClr val="663300"/>
              </a:solidFill>
            </a:endParaRPr>
          </a:p>
        </p:txBody>
      </p:sp>
      <p:sp>
        <p:nvSpPr>
          <p:cNvPr id="14" name="CaixaDeTexto 13"/>
          <p:cNvSpPr txBox="1"/>
          <p:nvPr/>
        </p:nvSpPr>
        <p:spPr>
          <a:xfrm>
            <a:off x="179512" y="1567820"/>
            <a:ext cx="8784976" cy="4708981"/>
          </a:xfrm>
          <a:prstGeom prst="rect">
            <a:avLst/>
          </a:prstGeom>
          <a:noFill/>
        </p:spPr>
        <p:txBody>
          <a:bodyPr wrap="square" rtlCol="0">
            <a:spAutoFit/>
          </a:bodyPr>
          <a:lstStyle/>
          <a:p>
            <a:pPr algn="ctr"/>
            <a:r>
              <a:rPr lang="pt-BR" sz="2000" b="1" dirty="0" smtClean="0">
                <a:solidFill>
                  <a:schemeClr val="bg1"/>
                </a:solidFill>
              </a:rPr>
              <a:t>A conclusão é que durante o Dilúvio as condições eram corretas para a formação da carvão em pouco tempo em vez de milhões de anos. </a:t>
            </a:r>
          </a:p>
          <a:p>
            <a:pPr algn="ctr"/>
            <a:endParaRPr lang="pt-BR" sz="2000" b="1" dirty="0">
              <a:solidFill>
                <a:schemeClr val="bg1"/>
              </a:solidFill>
            </a:endParaRPr>
          </a:p>
          <a:p>
            <a:pPr algn="ctr"/>
            <a:endParaRPr lang="pt-BR" sz="2000" b="1" dirty="0" smtClean="0">
              <a:solidFill>
                <a:schemeClr val="bg1"/>
              </a:solidFill>
            </a:endParaRPr>
          </a:p>
          <a:p>
            <a:pPr algn="ctr"/>
            <a:endParaRPr lang="pt-BR" sz="2000" b="1" dirty="0">
              <a:solidFill>
                <a:schemeClr val="bg1"/>
              </a:solidFill>
            </a:endParaRPr>
          </a:p>
          <a:p>
            <a:pPr algn="ctr"/>
            <a:endParaRPr lang="pt-BR" sz="2000" b="1" dirty="0" smtClean="0">
              <a:solidFill>
                <a:schemeClr val="bg1"/>
              </a:solidFill>
            </a:endParaRPr>
          </a:p>
          <a:p>
            <a:pPr algn="ctr"/>
            <a:endParaRPr lang="pt-BR" sz="2000" b="1" dirty="0">
              <a:solidFill>
                <a:schemeClr val="bg1"/>
              </a:solidFill>
            </a:endParaRPr>
          </a:p>
          <a:p>
            <a:pPr algn="ctr"/>
            <a:endParaRPr lang="pt-BR" sz="2000" b="1" dirty="0" smtClean="0">
              <a:solidFill>
                <a:schemeClr val="bg1"/>
              </a:solidFill>
            </a:endParaRPr>
          </a:p>
          <a:p>
            <a:pPr algn="ctr"/>
            <a:endParaRPr lang="pt-BR" sz="2000" b="1" dirty="0">
              <a:solidFill>
                <a:schemeClr val="bg1"/>
              </a:solidFill>
            </a:endParaRPr>
          </a:p>
          <a:p>
            <a:pPr algn="ctr"/>
            <a:endParaRPr lang="pt-BR" sz="2000" b="1" dirty="0" smtClean="0">
              <a:solidFill>
                <a:schemeClr val="bg1"/>
              </a:solidFill>
            </a:endParaRPr>
          </a:p>
          <a:p>
            <a:pPr algn="ctr"/>
            <a:endParaRPr lang="pt-BR" sz="2000" b="1" dirty="0">
              <a:solidFill>
                <a:schemeClr val="bg1"/>
              </a:solidFill>
            </a:endParaRPr>
          </a:p>
          <a:p>
            <a:pPr algn="ctr"/>
            <a:endParaRPr lang="pt-BR" sz="2000" b="1" dirty="0" smtClean="0">
              <a:solidFill>
                <a:schemeClr val="bg1"/>
              </a:solidFill>
            </a:endParaRPr>
          </a:p>
          <a:p>
            <a:pPr algn="ctr"/>
            <a:endParaRPr lang="pt-BR" sz="2000" b="1" dirty="0">
              <a:solidFill>
                <a:schemeClr val="bg1"/>
              </a:solidFill>
            </a:endParaRPr>
          </a:p>
          <a:p>
            <a:pPr algn="ctr"/>
            <a:endParaRPr lang="pt-BR" sz="2000" b="1" dirty="0" smtClean="0">
              <a:solidFill>
                <a:schemeClr val="bg1"/>
              </a:solidFill>
            </a:endParaRPr>
          </a:p>
          <a:p>
            <a:pPr algn="ctr"/>
            <a:r>
              <a:rPr lang="pt-BR" sz="2000" b="1" dirty="0">
                <a:solidFill>
                  <a:schemeClr val="bg1"/>
                </a:solidFill>
              </a:rPr>
              <a:t>É interessante observar que carvão sempre encontra-se em camadas</a:t>
            </a:r>
            <a:r>
              <a:rPr lang="pt-BR" sz="2000" b="1" dirty="0" smtClean="0">
                <a:solidFill>
                  <a:schemeClr val="bg1"/>
                </a:solidFill>
              </a:rPr>
              <a:t>.</a:t>
            </a:r>
            <a:endParaRPr lang="pt-BR" sz="2000" dirty="0">
              <a:solidFill>
                <a:schemeClr val="bg1"/>
              </a:solidFill>
            </a:endParaRPr>
          </a:p>
        </p:txBody>
      </p:sp>
      <p:sp>
        <p:nvSpPr>
          <p:cNvPr id="2" name="CaixaDeTexto 1"/>
          <p:cNvSpPr txBox="1"/>
          <p:nvPr/>
        </p:nvSpPr>
        <p:spPr>
          <a:xfrm>
            <a:off x="2267744" y="966356"/>
            <a:ext cx="4608512" cy="461665"/>
          </a:xfrm>
          <a:prstGeom prst="rect">
            <a:avLst/>
          </a:prstGeom>
          <a:noFill/>
        </p:spPr>
        <p:txBody>
          <a:bodyPr wrap="square" rtlCol="0">
            <a:spAutoFit/>
          </a:bodyPr>
          <a:lstStyle/>
          <a:p>
            <a:pPr algn="ctr"/>
            <a:r>
              <a:rPr lang="pt-BR" sz="2400" b="1" dirty="0" smtClean="0">
                <a:solidFill>
                  <a:schemeClr val="bg1"/>
                </a:solidFill>
              </a:rPr>
              <a:t>OS FLUXOS PIROCLÁSTICOS </a:t>
            </a:r>
            <a:endParaRPr lang="pt-BR" sz="2400" b="1" dirty="0">
              <a:solidFill>
                <a:schemeClr val="bg1"/>
              </a:solidFill>
            </a:endParaRPr>
          </a:p>
        </p:txBody>
      </p:sp>
      <p:pic>
        <p:nvPicPr>
          <p:cNvPr id="728066"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166" y="2867263"/>
            <a:ext cx="3971850" cy="2649969"/>
          </a:xfrm>
          <a:prstGeom prst="rect">
            <a:avLst/>
          </a:prstGeom>
          <a:noFill/>
          <a:extLst>
            <a:ext uri="{909E8E84-426E-40DD-AFC4-6F175D3DCCD1}">
              <a14:hiddenFill xmlns:a14="http://schemas.microsoft.com/office/drawing/2010/main">
                <a:solidFill>
                  <a:srgbClr val="FFFFFF"/>
                </a:solidFill>
              </a14:hiddenFill>
            </a:ext>
          </a:extLst>
        </p:spPr>
      </p:pic>
      <p:pic>
        <p:nvPicPr>
          <p:cNvPr id="728068" name="Picture 4"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7174" y="2867263"/>
            <a:ext cx="3509242" cy="2631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16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49</a:t>
            </a:fld>
            <a:endParaRPr lang="en-US">
              <a:solidFill>
                <a:srgbClr val="663300"/>
              </a:solidFill>
            </a:endParaRPr>
          </a:p>
        </p:txBody>
      </p:sp>
      <p:sp>
        <p:nvSpPr>
          <p:cNvPr id="14" name="CaixaDeTexto 13"/>
          <p:cNvSpPr txBox="1"/>
          <p:nvPr/>
        </p:nvSpPr>
        <p:spPr>
          <a:xfrm>
            <a:off x="179512" y="1567820"/>
            <a:ext cx="8784976" cy="1938992"/>
          </a:xfrm>
          <a:prstGeom prst="rect">
            <a:avLst/>
          </a:prstGeom>
          <a:noFill/>
        </p:spPr>
        <p:txBody>
          <a:bodyPr wrap="square" rtlCol="0">
            <a:spAutoFit/>
          </a:bodyPr>
          <a:lstStyle/>
          <a:p>
            <a:pPr algn="ctr"/>
            <a:r>
              <a:rPr lang="pt-BR" sz="2000" b="1" dirty="0" smtClean="0">
                <a:solidFill>
                  <a:schemeClr val="bg1"/>
                </a:solidFill>
              </a:rPr>
              <a:t>A terra repleto com florestas e plantas foram arrancados em submersos sem massa, fazendo grandes latos de matéria orgânica. Isso foi coberto com sedimentos, e em pouco tempo a pressão e colar transformou esta matéria orgânica em carvão. </a:t>
            </a:r>
          </a:p>
          <a:p>
            <a:pPr algn="ctr"/>
            <a:endParaRPr lang="pt-BR" sz="2000" b="1" dirty="0" smtClean="0">
              <a:solidFill>
                <a:schemeClr val="bg1"/>
              </a:solidFill>
            </a:endParaRPr>
          </a:p>
          <a:p>
            <a:pPr algn="ctr"/>
            <a:endParaRPr lang="pt-BR" sz="2000" dirty="0">
              <a:solidFill>
                <a:schemeClr val="bg1"/>
              </a:solidFill>
            </a:endParaRPr>
          </a:p>
        </p:txBody>
      </p:sp>
      <p:sp>
        <p:nvSpPr>
          <p:cNvPr id="2" name="CaixaDeTexto 1"/>
          <p:cNvSpPr txBox="1"/>
          <p:nvPr/>
        </p:nvSpPr>
        <p:spPr>
          <a:xfrm>
            <a:off x="2267744" y="966356"/>
            <a:ext cx="4608512" cy="461665"/>
          </a:xfrm>
          <a:prstGeom prst="rect">
            <a:avLst/>
          </a:prstGeom>
          <a:noFill/>
        </p:spPr>
        <p:txBody>
          <a:bodyPr wrap="square" rtlCol="0">
            <a:spAutoFit/>
          </a:bodyPr>
          <a:lstStyle/>
          <a:p>
            <a:pPr algn="ctr"/>
            <a:r>
              <a:rPr lang="pt-BR" sz="2400" b="1" dirty="0" smtClean="0">
                <a:solidFill>
                  <a:schemeClr val="bg1"/>
                </a:solidFill>
              </a:rPr>
              <a:t>OS FLUXOS PIROCLÁSTICOS </a:t>
            </a:r>
            <a:endParaRPr lang="pt-BR" sz="2400" b="1" dirty="0">
              <a:solidFill>
                <a:schemeClr val="bg1"/>
              </a:solidFill>
            </a:endParaRPr>
          </a:p>
        </p:txBody>
      </p:sp>
      <p:pic>
        <p:nvPicPr>
          <p:cNvPr id="9" name="Picture 3" descr="Slide_69"/>
          <p:cNvPicPr>
            <a:picLocks noChangeAspect="1" noChangeArrowheads="1"/>
          </p:cNvPicPr>
          <p:nvPr/>
        </p:nvPicPr>
        <p:blipFill>
          <a:blip r:embed="rId4" cstate="print">
            <a:lum bright="6000"/>
          </a:blip>
          <a:srcRect/>
          <a:stretch>
            <a:fillRect/>
          </a:stretch>
        </p:blipFill>
        <p:spPr bwMode="auto">
          <a:xfrm>
            <a:off x="436587" y="3356992"/>
            <a:ext cx="3916137" cy="2565645"/>
          </a:xfrm>
          <a:prstGeom prst="rect">
            <a:avLst/>
          </a:prstGeom>
          <a:noFill/>
          <a:ln w="9525">
            <a:noFill/>
            <a:miter lim="800000"/>
            <a:headEnd/>
            <a:tailEnd/>
          </a:ln>
        </p:spPr>
      </p:pic>
      <p:pic>
        <p:nvPicPr>
          <p:cNvPr id="10" name="Picture 2" descr="bark sheet"/>
          <p:cNvPicPr>
            <a:picLocks noChangeAspect="1" noChangeArrowheads="1"/>
          </p:cNvPicPr>
          <p:nvPr/>
        </p:nvPicPr>
        <p:blipFill>
          <a:blip r:embed="rId5" cstate="print"/>
          <a:srcRect/>
          <a:stretch>
            <a:fillRect/>
          </a:stretch>
        </p:blipFill>
        <p:spPr bwMode="auto">
          <a:xfrm>
            <a:off x="4800475" y="3392503"/>
            <a:ext cx="3947989" cy="2546968"/>
          </a:xfrm>
          <a:prstGeom prst="rect">
            <a:avLst/>
          </a:prstGeom>
          <a:noFill/>
          <a:ln w="9525">
            <a:noFill/>
            <a:miter lim="800000"/>
            <a:headEnd/>
            <a:tailEnd/>
          </a:ln>
        </p:spPr>
      </p:pic>
    </p:spTree>
    <p:extLst>
      <p:ext uri="{BB962C8B-B14F-4D97-AF65-F5344CB8AC3E}">
        <p14:creationId xmlns:p14="http://schemas.microsoft.com/office/powerpoint/2010/main" val="41651866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4" name="Espaço Reservado para Texto 3"/>
          <p:cNvSpPr>
            <a:spLocks noGrp="1"/>
          </p:cNvSpPr>
          <p:nvPr>
            <p:ph type="body" sz="half" idx="2"/>
          </p:nvPr>
        </p:nvSpPr>
        <p:spPr/>
        <p:txBody>
          <a:bodyPr/>
          <a:lstStyle/>
          <a:p>
            <a:endParaRPr lang="pt-BR"/>
          </a:p>
        </p:txBody>
      </p:sp>
      <p:pic>
        <p:nvPicPr>
          <p:cNvPr id="19" name="Imagem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4001" cy="6858000"/>
          </a:xfrm>
          <a:prstGeom prst="rect">
            <a:avLst/>
          </a:prstGeom>
        </p:spPr>
      </p:pic>
      <p:sp>
        <p:nvSpPr>
          <p:cNvPr id="28" name="Rectangle 5"/>
          <p:cNvSpPr/>
          <p:nvPr/>
        </p:nvSpPr>
        <p:spPr>
          <a:xfrm>
            <a:off x="179512" y="0"/>
            <a:ext cx="8784976" cy="1200329"/>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a:ln w="1905"/>
                <a:solidFill>
                  <a:srgbClr val="FFFFFF"/>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O maior deslizamento </a:t>
            </a:r>
            <a:r>
              <a:rPr lang="pt-BR" sz="3600" b="1" kern="0" dirty="0" smtClean="0">
                <a:ln w="1905"/>
                <a:solidFill>
                  <a:srgbClr val="FFFFFF"/>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na </a:t>
            </a:r>
            <a:r>
              <a:rPr lang="pt-BR" sz="3600" b="1" kern="0" dirty="0">
                <a:ln w="1905"/>
                <a:solidFill>
                  <a:srgbClr val="FFFFFF"/>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história registrada.</a:t>
            </a:r>
          </a:p>
        </p:txBody>
      </p:sp>
      <p:sp>
        <p:nvSpPr>
          <p:cNvPr id="29" name="CaixaDeTexto 28"/>
          <p:cNvSpPr txBox="1"/>
          <p:nvPr/>
        </p:nvSpPr>
        <p:spPr>
          <a:xfrm>
            <a:off x="0" y="5812929"/>
            <a:ext cx="9144000" cy="1354217"/>
          </a:xfrm>
          <a:prstGeom prst="rect">
            <a:avLst/>
          </a:prstGeom>
          <a:solidFill>
            <a:schemeClr val="bg1"/>
          </a:solidFill>
        </p:spPr>
        <p:txBody>
          <a:bodyPr wrap="square" rtlCol="0">
            <a:spAutoFit/>
          </a:bodyPr>
          <a:lstStyle/>
          <a:p>
            <a:pPr algn="ctr"/>
            <a:r>
              <a:rPr lang="pt-BR" b="1" dirty="0"/>
              <a:t>O </a:t>
            </a:r>
            <a:r>
              <a:rPr lang="pt-BR" b="1" dirty="0" smtClean="0"/>
              <a:t>Fluxo Piroclástico</a:t>
            </a:r>
            <a:endParaRPr lang="pt-BR" b="1" dirty="0"/>
          </a:p>
          <a:p>
            <a:pPr>
              <a:spcAft>
                <a:spcPts val="1200"/>
              </a:spcAft>
            </a:pPr>
            <a:r>
              <a:rPr lang="pt-BR" dirty="0" smtClean="0"/>
              <a:t>Como </a:t>
            </a:r>
            <a:r>
              <a:rPr lang="pt-BR" dirty="0"/>
              <a:t>visto </a:t>
            </a:r>
            <a:r>
              <a:rPr lang="pt-BR" dirty="0" smtClean="0"/>
              <a:t>17 quilômetros </a:t>
            </a:r>
            <a:r>
              <a:rPr lang="pt-BR" dirty="0"/>
              <a:t>do vulcão. Está viajando </a:t>
            </a:r>
            <a:r>
              <a:rPr lang="pt-BR" dirty="0" smtClean="0"/>
              <a:t>190 quilômetros </a:t>
            </a:r>
            <a:r>
              <a:rPr lang="pt-BR" dirty="0"/>
              <a:t>por hora com temperaturas de mais de </a:t>
            </a:r>
            <a:r>
              <a:rPr lang="pt-BR" dirty="0" smtClean="0"/>
              <a:t>149º C.</a:t>
            </a:r>
          </a:p>
          <a:p>
            <a:pPr>
              <a:spcAft>
                <a:spcPts val="1200"/>
              </a:spcAft>
            </a:pPr>
            <a:endParaRPr lang="pt-BR" dirty="0"/>
          </a:p>
        </p:txBody>
      </p:sp>
    </p:spTree>
    <p:extLst>
      <p:ext uri="{BB962C8B-B14F-4D97-AF65-F5344CB8AC3E}">
        <p14:creationId xmlns:p14="http://schemas.microsoft.com/office/powerpoint/2010/main" val="28296894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a:xfrm>
            <a:off x="6553200" y="5581152"/>
            <a:ext cx="1905000" cy="457200"/>
          </a:xfrm>
        </p:spPr>
        <p:txBody>
          <a:bodyPr/>
          <a:lstStyle/>
          <a:p>
            <a:pPr>
              <a:defRPr/>
            </a:pPr>
            <a:fld id="{E1911980-6A66-4AF6-9F67-1985CF5B315D}" type="slidenum">
              <a:rPr lang="en-US" smtClean="0">
                <a:solidFill>
                  <a:srgbClr val="663300"/>
                </a:solidFill>
              </a:rPr>
              <a:pPr>
                <a:defRPr/>
              </a:pPr>
              <a:t>50</a:t>
            </a:fld>
            <a:endParaRPr lang="en-US">
              <a:solidFill>
                <a:srgbClr val="663300"/>
              </a:solidFill>
            </a:endParaRPr>
          </a:p>
        </p:txBody>
      </p:sp>
      <p:sp>
        <p:nvSpPr>
          <p:cNvPr id="14" name="CaixaDeTexto 13"/>
          <p:cNvSpPr txBox="1"/>
          <p:nvPr/>
        </p:nvSpPr>
        <p:spPr>
          <a:xfrm>
            <a:off x="179512" y="1567820"/>
            <a:ext cx="8784976" cy="5016758"/>
          </a:xfrm>
          <a:prstGeom prst="rect">
            <a:avLst/>
          </a:prstGeom>
          <a:noFill/>
        </p:spPr>
        <p:txBody>
          <a:bodyPr wrap="square" rtlCol="0">
            <a:spAutoFit/>
          </a:bodyPr>
          <a:lstStyle/>
          <a:p>
            <a:pPr algn="ctr"/>
            <a:r>
              <a:rPr lang="pt-BR" sz="2000" b="1" dirty="0">
                <a:solidFill>
                  <a:schemeClr val="bg1"/>
                </a:solidFill>
              </a:rPr>
              <a:t>Talvez </a:t>
            </a:r>
            <a:r>
              <a:rPr lang="pt-BR" sz="2000" b="1" dirty="0" smtClean="0">
                <a:solidFill>
                  <a:schemeClr val="bg1"/>
                </a:solidFill>
              </a:rPr>
              <a:t>grandes “tapetes” flutuantes contribuíram para a origem </a:t>
            </a:r>
            <a:r>
              <a:rPr lang="pt-BR" sz="2000" b="1" dirty="0">
                <a:solidFill>
                  <a:schemeClr val="bg1"/>
                </a:solidFill>
              </a:rPr>
              <a:t>de </a:t>
            </a:r>
            <a:r>
              <a:rPr lang="pt-BR" sz="2000" b="1" dirty="0" smtClean="0">
                <a:solidFill>
                  <a:schemeClr val="bg1"/>
                </a:solidFill>
              </a:rPr>
              <a:t>carvão.</a:t>
            </a:r>
          </a:p>
          <a:p>
            <a:pPr algn="ctr"/>
            <a:endParaRPr lang="pt-BR" sz="2000" b="1" dirty="0">
              <a:solidFill>
                <a:schemeClr val="bg1"/>
              </a:solidFill>
            </a:endParaRPr>
          </a:p>
          <a:p>
            <a:pPr algn="ctr"/>
            <a:endParaRPr lang="pt-BR" sz="2000" b="1" dirty="0" smtClean="0">
              <a:solidFill>
                <a:schemeClr val="bg1"/>
              </a:solidFill>
            </a:endParaRPr>
          </a:p>
          <a:p>
            <a:pPr algn="ctr"/>
            <a:endParaRPr lang="pt-BR" sz="2000" b="1" dirty="0">
              <a:solidFill>
                <a:schemeClr val="bg1"/>
              </a:solidFill>
            </a:endParaRPr>
          </a:p>
          <a:p>
            <a:pPr algn="ctr"/>
            <a:endParaRPr lang="pt-BR" sz="2000" b="1" dirty="0" smtClean="0">
              <a:solidFill>
                <a:schemeClr val="bg1"/>
              </a:solidFill>
            </a:endParaRPr>
          </a:p>
          <a:p>
            <a:pPr algn="ctr"/>
            <a:endParaRPr lang="pt-BR" sz="2000" b="1" dirty="0">
              <a:solidFill>
                <a:schemeClr val="bg1"/>
              </a:solidFill>
            </a:endParaRPr>
          </a:p>
          <a:p>
            <a:pPr algn="ctr"/>
            <a:endParaRPr lang="pt-BR" sz="2000" b="1" dirty="0" smtClean="0">
              <a:solidFill>
                <a:schemeClr val="bg1"/>
              </a:solidFill>
            </a:endParaRPr>
          </a:p>
          <a:p>
            <a:pPr algn="ctr"/>
            <a:endParaRPr lang="pt-BR" sz="2000" b="1" dirty="0">
              <a:solidFill>
                <a:schemeClr val="bg1"/>
              </a:solidFill>
            </a:endParaRPr>
          </a:p>
          <a:p>
            <a:pPr algn="ctr"/>
            <a:endParaRPr lang="pt-BR" sz="2000" b="1" dirty="0" smtClean="0">
              <a:solidFill>
                <a:schemeClr val="bg1"/>
              </a:solidFill>
            </a:endParaRPr>
          </a:p>
          <a:p>
            <a:pPr algn="ctr"/>
            <a:endParaRPr lang="pt-BR" sz="2000" b="1" dirty="0">
              <a:solidFill>
                <a:schemeClr val="bg1"/>
              </a:solidFill>
            </a:endParaRPr>
          </a:p>
          <a:p>
            <a:pPr algn="ctr"/>
            <a:endParaRPr lang="pt-BR" sz="2000" b="1" dirty="0" smtClean="0">
              <a:solidFill>
                <a:schemeClr val="bg1"/>
              </a:solidFill>
            </a:endParaRPr>
          </a:p>
          <a:p>
            <a:pPr algn="ctr"/>
            <a:endParaRPr lang="pt-BR" sz="2000" b="1" dirty="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r>
              <a:rPr lang="pt-BR" sz="2000" b="1" dirty="0" smtClean="0">
                <a:solidFill>
                  <a:schemeClr val="bg1"/>
                </a:solidFill>
              </a:rPr>
              <a:t>É interessante observar que carvão sempre encontra-se em camadas.</a:t>
            </a:r>
            <a:endParaRPr lang="pt-BR" sz="2000" dirty="0">
              <a:solidFill>
                <a:schemeClr val="bg1"/>
              </a:solidFill>
            </a:endParaRPr>
          </a:p>
        </p:txBody>
      </p:sp>
      <p:sp>
        <p:nvSpPr>
          <p:cNvPr id="2" name="CaixaDeTexto 1"/>
          <p:cNvSpPr txBox="1"/>
          <p:nvPr/>
        </p:nvSpPr>
        <p:spPr>
          <a:xfrm>
            <a:off x="2267744" y="966356"/>
            <a:ext cx="4608512" cy="461665"/>
          </a:xfrm>
          <a:prstGeom prst="rect">
            <a:avLst/>
          </a:prstGeom>
          <a:noFill/>
        </p:spPr>
        <p:txBody>
          <a:bodyPr wrap="square" rtlCol="0">
            <a:spAutoFit/>
          </a:bodyPr>
          <a:lstStyle/>
          <a:p>
            <a:pPr algn="ctr"/>
            <a:r>
              <a:rPr lang="pt-BR" sz="2400" b="1" dirty="0" smtClean="0">
                <a:solidFill>
                  <a:schemeClr val="bg1"/>
                </a:solidFill>
              </a:rPr>
              <a:t>OS FLUXOS PIROCLÁSTICOS </a:t>
            </a:r>
            <a:endParaRPr lang="pt-BR" sz="2400" b="1" dirty="0">
              <a:solidFill>
                <a:schemeClr val="bg1"/>
              </a:solidFill>
            </a:endParaRP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2276872"/>
            <a:ext cx="8901213" cy="3726316"/>
          </a:xfrm>
          <a:prstGeom prst="rect">
            <a:avLst/>
          </a:prstGeom>
        </p:spPr>
      </p:pic>
      <p:sp>
        <p:nvSpPr>
          <p:cNvPr id="11" name="Rectangle 6"/>
          <p:cNvSpPr>
            <a:spLocks noGrp="1" noChangeArrowheads="1"/>
          </p:cNvSpPr>
          <p:nvPr>
            <p:ph type="title"/>
          </p:nvPr>
        </p:nvSpPr>
        <p:spPr>
          <a:xfrm>
            <a:off x="4067944" y="3132739"/>
            <a:ext cx="2662064" cy="356756"/>
          </a:xfrm>
        </p:spPr>
        <p:txBody>
          <a:bodyPr/>
          <a:lstStyle/>
          <a:p>
            <a:pPr eaLnBrk="1" hangingPunct="1"/>
            <a:r>
              <a:rPr lang="en-US" sz="1800" b="1" dirty="0" smtClean="0">
                <a:solidFill>
                  <a:schemeClr val="bg1"/>
                </a:solidFill>
                <a:effectLst>
                  <a:outerShdw blurRad="38100" dist="38100" dir="2700000" algn="tl">
                    <a:srgbClr val="000000">
                      <a:alpha val="43137"/>
                    </a:srgbClr>
                  </a:outerShdw>
                </a:effectLst>
                <a:latin typeface="+mn-lt"/>
              </a:rPr>
              <a:t/>
            </a:r>
            <a:br>
              <a:rPr lang="en-US" sz="1800" b="1" dirty="0" smtClean="0">
                <a:solidFill>
                  <a:schemeClr val="bg1"/>
                </a:solidFill>
                <a:effectLst>
                  <a:outerShdw blurRad="38100" dist="38100" dir="2700000" algn="tl">
                    <a:srgbClr val="000000">
                      <a:alpha val="43137"/>
                    </a:srgbClr>
                  </a:outerShdw>
                </a:effectLst>
                <a:latin typeface="+mn-lt"/>
              </a:rPr>
            </a:br>
            <a:r>
              <a:rPr lang="pt-BR" sz="1800" b="1" dirty="0" smtClean="0">
                <a:solidFill>
                  <a:schemeClr val="bg1"/>
                </a:solidFill>
                <a:effectLst>
                  <a:outerShdw blurRad="38100" dist="38100" dir="2700000" algn="tl">
                    <a:srgbClr val="000000">
                      <a:alpha val="43137"/>
                    </a:srgbClr>
                  </a:outerShdw>
                </a:effectLst>
                <a:latin typeface="+mn-lt"/>
              </a:rPr>
              <a:t>Tapete flutuante</a:t>
            </a:r>
            <a:endParaRPr lang="en-US" sz="1800" b="1" dirty="0" smtClean="0">
              <a:solidFill>
                <a:schemeClr val="bg1"/>
              </a:solidFill>
              <a:effectLst>
                <a:outerShdw blurRad="38100" dist="38100" dir="2700000" algn="tl">
                  <a:srgbClr val="000000">
                    <a:alpha val="43137"/>
                  </a:srgbClr>
                </a:outerShdw>
              </a:effectLst>
              <a:latin typeface="+mn-lt"/>
            </a:endParaRPr>
          </a:p>
        </p:txBody>
      </p:sp>
      <p:sp>
        <p:nvSpPr>
          <p:cNvPr id="12" name="Rectangle 6"/>
          <p:cNvSpPr txBox="1">
            <a:spLocks noChangeArrowheads="1"/>
          </p:cNvSpPr>
          <p:nvPr/>
        </p:nvSpPr>
        <p:spPr bwMode="auto">
          <a:xfrm>
            <a:off x="6580287" y="3599159"/>
            <a:ext cx="1965448" cy="55754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800">
                <a:solidFill>
                  <a:schemeClr val="tx2"/>
                </a:solidFill>
                <a:latin typeface="+mj-lt"/>
                <a:ea typeface="+mj-ea"/>
                <a:cs typeface="+mj-cs"/>
              </a:defRPr>
            </a:lvl1pPr>
            <a:lvl2pPr algn="ctr" rtl="0" eaLnBrk="1" fontAlgn="base" hangingPunct="1">
              <a:spcBef>
                <a:spcPct val="0"/>
              </a:spcBef>
              <a:spcAft>
                <a:spcPct val="0"/>
              </a:spcAft>
              <a:defRPr sz="4800">
                <a:solidFill>
                  <a:schemeClr val="tx2"/>
                </a:solidFill>
                <a:latin typeface="Times New Roman" pitchFamily="18" charset="0"/>
              </a:defRPr>
            </a:lvl2pPr>
            <a:lvl3pPr algn="ctr" rtl="0" eaLnBrk="1" fontAlgn="base" hangingPunct="1">
              <a:spcBef>
                <a:spcPct val="0"/>
              </a:spcBef>
              <a:spcAft>
                <a:spcPct val="0"/>
              </a:spcAft>
              <a:defRPr sz="4800">
                <a:solidFill>
                  <a:schemeClr val="tx2"/>
                </a:solidFill>
                <a:latin typeface="Times New Roman" pitchFamily="18" charset="0"/>
              </a:defRPr>
            </a:lvl3pPr>
            <a:lvl4pPr algn="ctr" rtl="0" eaLnBrk="1" fontAlgn="base" hangingPunct="1">
              <a:spcBef>
                <a:spcPct val="0"/>
              </a:spcBef>
              <a:spcAft>
                <a:spcPct val="0"/>
              </a:spcAft>
              <a:defRPr sz="4800">
                <a:solidFill>
                  <a:schemeClr val="tx2"/>
                </a:solidFill>
                <a:latin typeface="Times New Roman" pitchFamily="18" charset="0"/>
              </a:defRPr>
            </a:lvl4pPr>
            <a:lvl5pPr algn="ctr" rtl="0" eaLnBrk="1" fontAlgn="base" hangingPunct="1">
              <a:spcBef>
                <a:spcPct val="0"/>
              </a:spcBef>
              <a:spcAft>
                <a:spcPct val="0"/>
              </a:spcAft>
              <a:defRPr sz="4800">
                <a:solidFill>
                  <a:schemeClr val="tx2"/>
                </a:solidFill>
                <a:latin typeface="Times New Roman" pitchFamily="18" charset="0"/>
              </a:defRPr>
            </a:lvl5pPr>
            <a:lvl6pPr marL="457200" algn="ctr" rtl="0" eaLnBrk="1" fontAlgn="base" hangingPunct="1">
              <a:spcBef>
                <a:spcPct val="0"/>
              </a:spcBef>
              <a:spcAft>
                <a:spcPct val="0"/>
              </a:spcAft>
              <a:defRPr sz="4800">
                <a:solidFill>
                  <a:schemeClr val="tx2"/>
                </a:solidFill>
                <a:latin typeface="Times New Roman" pitchFamily="18" charset="0"/>
              </a:defRPr>
            </a:lvl6pPr>
            <a:lvl7pPr marL="914400" algn="ctr" rtl="0" eaLnBrk="1" fontAlgn="base" hangingPunct="1">
              <a:spcBef>
                <a:spcPct val="0"/>
              </a:spcBef>
              <a:spcAft>
                <a:spcPct val="0"/>
              </a:spcAft>
              <a:defRPr sz="4800">
                <a:solidFill>
                  <a:schemeClr val="tx2"/>
                </a:solidFill>
                <a:latin typeface="Times New Roman" pitchFamily="18" charset="0"/>
              </a:defRPr>
            </a:lvl7pPr>
            <a:lvl8pPr marL="1371600" algn="ctr" rtl="0" eaLnBrk="1" fontAlgn="base" hangingPunct="1">
              <a:spcBef>
                <a:spcPct val="0"/>
              </a:spcBef>
              <a:spcAft>
                <a:spcPct val="0"/>
              </a:spcAft>
              <a:defRPr sz="4800">
                <a:solidFill>
                  <a:schemeClr val="tx2"/>
                </a:solidFill>
                <a:latin typeface="Times New Roman" pitchFamily="18" charset="0"/>
              </a:defRPr>
            </a:lvl8pPr>
            <a:lvl9pPr marL="1828800" algn="ctr" rtl="0" eaLnBrk="1" fontAlgn="base" hangingPunct="1">
              <a:spcBef>
                <a:spcPct val="0"/>
              </a:spcBef>
              <a:spcAft>
                <a:spcPct val="0"/>
              </a:spcAft>
              <a:defRPr sz="4800">
                <a:solidFill>
                  <a:schemeClr val="tx2"/>
                </a:solidFill>
                <a:latin typeface="Times New Roman" pitchFamily="18" charset="0"/>
              </a:defRPr>
            </a:lvl9pPr>
          </a:lstStyle>
          <a:p>
            <a:r>
              <a:rPr lang="en-US" sz="1800" b="1" kern="0" dirty="0" smtClean="0">
                <a:solidFill>
                  <a:srgbClr val="000000"/>
                </a:solidFill>
                <a:latin typeface="+mn-lt"/>
              </a:rPr>
              <a:t/>
            </a:r>
            <a:br>
              <a:rPr lang="en-US" sz="1800" b="1" kern="0" dirty="0" smtClean="0">
                <a:solidFill>
                  <a:srgbClr val="000000"/>
                </a:solidFill>
                <a:latin typeface="+mn-lt"/>
              </a:rPr>
            </a:br>
            <a:r>
              <a:rPr lang="pt-BR" sz="1800" b="1" kern="0" dirty="0" smtClean="0">
                <a:solidFill>
                  <a:srgbClr val="000000"/>
                </a:solidFill>
                <a:latin typeface="+mn-lt"/>
              </a:rPr>
              <a:t>Transgredindo o mar</a:t>
            </a:r>
            <a:br>
              <a:rPr lang="pt-BR" sz="1800" b="1" kern="0" dirty="0" smtClean="0">
                <a:solidFill>
                  <a:srgbClr val="000000"/>
                </a:solidFill>
                <a:latin typeface="+mn-lt"/>
              </a:rPr>
            </a:br>
            <a:endParaRPr lang="en-US" sz="1800" b="1" kern="0" dirty="0" smtClean="0">
              <a:solidFill>
                <a:srgbClr val="000000"/>
              </a:solidFill>
              <a:latin typeface="+mn-lt"/>
            </a:endParaRPr>
          </a:p>
        </p:txBody>
      </p:sp>
      <p:sp>
        <p:nvSpPr>
          <p:cNvPr id="13" name="Rectangle 6"/>
          <p:cNvSpPr txBox="1">
            <a:spLocks noChangeArrowheads="1"/>
          </p:cNvSpPr>
          <p:nvPr/>
        </p:nvSpPr>
        <p:spPr bwMode="auto">
          <a:xfrm>
            <a:off x="303065" y="5166660"/>
            <a:ext cx="2662064" cy="4409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800">
                <a:solidFill>
                  <a:schemeClr val="tx2"/>
                </a:solidFill>
                <a:latin typeface="+mj-lt"/>
                <a:ea typeface="+mj-ea"/>
                <a:cs typeface="+mj-cs"/>
              </a:defRPr>
            </a:lvl1pPr>
            <a:lvl2pPr algn="ctr" rtl="0" eaLnBrk="1" fontAlgn="base" hangingPunct="1">
              <a:spcBef>
                <a:spcPct val="0"/>
              </a:spcBef>
              <a:spcAft>
                <a:spcPct val="0"/>
              </a:spcAft>
              <a:defRPr sz="4800">
                <a:solidFill>
                  <a:schemeClr val="tx2"/>
                </a:solidFill>
                <a:latin typeface="Times New Roman" pitchFamily="18" charset="0"/>
              </a:defRPr>
            </a:lvl2pPr>
            <a:lvl3pPr algn="ctr" rtl="0" eaLnBrk="1" fontAlgn="base" hangingPunct="1">
              <a:spcBef>
                <a:spcPct val="0"/>
              </a:spcBef>
              <a:spcAft>
                <a:spcPct val="0"/>
              </a:spcAft>
              <a:defRPr sz="4800">
                <a:solidFill>
                  <a:schemeClr val="tx2"/>
                </a:solidFill>
                <a:latin typeface="Times New Roman" pitchFamily="18" charset="0"/>
              </a:defRPr>
            </a:lvl3pPr>
            <a:lvl4pPr algn="ctr" rtl="0" eaLnBrk="1" fontAlgn="base" hangingPunct="1">
              <a:spcBef>
                <a:spcPct val="0"/>
              </a:spcBef>
              <a:spcAft>
                <a:spcPct val="0"/>
              </a:spcAft>
              <a:defRPr sz="4800">
                <a:solidFill>
                  <a:schemeClr val="tx2"/>
                </a:solidFill>
                <a:latin typeface="Times New Roman" pitchFamily="18" charset="0"/>
              </a:defRPr>
            </a:lvl4pPr>
            <a:lvl5pPr algn="ctr" rtl="0" eaLnBrk="1" fontAlgn="base" hangingPunct="1">
              <a:spcBef>
                <a:spcPct val="0"/>
              </a:spcBef>
              <a:spcAft>
                <a:spcPct val="0"/>
              </a:spcAft>
              <a:defRPr sz="4800">
                <a:solidFill>
                  <a:schemeClr val="tx2"/>
                </a:solidFill>
                <a:latin typeface="Times New Roman" pitchFamily="18" charset="0"/>
              </a:defRPr>
            </a:lvl5pPr>
            <a:lvl6pPr marL="457200" algn="ctr" rtl="0" eaLnBrk="1" fontAlgn="base" hangingPunct="1">
              <a:spcBef>
                <a:spcPct val="0"/>
              </a:spcBef>
              <a:spcAft>
                <a:spcPct val="0"/>
              </a:spcAft>
              <a:defRPr sz="4800">
                <a:solidFill>
                  <a:schemeClr val="tx2"/>
                </a:solidFill>
                <a:latin typeface="Times New Roman" pitchFamily="18" charset="0"/>
              </a:defRPr>
            </a:lvl6pPr>
            <a:lvl7pPr marL="914400" algn="ctr" rtl="0" eaLnBrk="1" fontAlgn="base" hangingPunct="1">
              <a:spcBef>
                <a:spcPct val="0"/>
              </a:spcBef>
              <a:spcAft>
                <a:spcPct val="0"/>
              </a:spcAft>
              <a:defRPr sz="4800">
                <a:solidFill>
                  <a:schemeClr val="tx2"/>
                </a:solidFill>
                <a:latin typeface="Times New Roman" pitchFamily="18" charset="0"/>
              </a:defRPr>
            </a:lvl7pPr>
            <a:lvl8pPr marL="1371600" algn="ctr" rtl="0" eaLnBrk="1" fontAlgn="base" hangingPunct="1">
              <a:spcBef>
                <a:spcPct val="0"/>
              </a:spcBef>
              <a:spcAft>
                <a:spcPct val="0"/>
              </a:spcAft>
              <a:defRPr sz="4800">
                <a:solidFill>
                  <a:schemeClr val="tx2"/>
                </a:solidFill>
                <a:latin typeface="Times New Roman" pitchFamily="18" charset="0"/>
              </a:defRPr>
            </a:lvl8pPr>
            <a:lvl9pPr marL="1828800" algn="ctr" rtl="0" eaLnBrk="1" fontAlgn="base" hangingPunct="1">
              <a:spcBef>
                <a:spcPct val="0"/>
              </a:spcBef>
              <a:spcAft>
                <a:spcPct val="0"/>
              </a:spcAft>
              <a:defRPr sz="4800">
                <a:solidFill>
                  <a:schemeClr val="tx2"/>
                </a:solidFill>
                <a:latin typeface="Times New Roman" pitchFamily="18" charset="0"/>
              </a:defRPr>
            </a:lvl9pPr>
          </a:lstStyle>
          <a:p>
            <a:r>
              <a:rPr lang="en-US" sz="1800" b="1" kern="0" dirty="0" smtClean="0">
                <a:solidFill>
                  <a:schemeClr val="bg1"/>
                </a:solidFill>
                <a:effectLst>
                  <a:outerShdw blurRad="38100" dist="38100" dir="2700000" algn="tl">
                    <a:srgbClr val="000000">
                      <a:alpha val="43137"/>
                    </a:srgbClr>
                  </a:outerShdw>
                </a:effectLst>
                <a:latin typeface="+mn-lt"/>
              </a:rPr>
              <a:t/>
            </a:r>
            <a:br>
              <a:rPr lang="en-US" sz="1800" b="1" kern="0" dirty="0" smtClean="0">
                <a:solidFill>
                  <a:schemeClr val="bg1"/>
                </a:solidFill>
                <a:effectLst>
                  <a:outerShdw blurRad="38100" dist="38100" dir="2700000" algn="tl">
                    <a:srgbClr val="000000">
                      <a:alpha val="43137"/>
                    </a:srgbClr>
                  </a:outerShdw>
                </a:effectLst>
                <a:latin typeface="+mn-lt"/>
              </a:rPr>
            </a:br>
            <a:r>
              <a:rPr lang="en-US" sz="1800" b="1" kern="0" dirty="0" smtClean="0">
                <a:solidFill>
                  <a:schemeClr val="bg1"/>
                </a:solidFill>
                <a:effectLst>
                  <a:outerShdw blurRad="38100" dist="38100" dir="2700000" algn="tl">
                    <a:srgbClr val="000000">
                      <a:alpha val="43137"/>
                    </a:srgbClr>
                  </a:outerShdw>
                </a:effectLst>
                <a:latin typeface="+mn-lt"/>
              </a:rPr>
              <a:t>A</a:t>
            </a:r>
            <a:r>
              <a:rPr lang="pt-BR" sz="1800" b="1" kern="0" dirty="0" err="1" smtClean="0">
                <a:solidFill>
                  <a:schemeClr val="bg1"/>
                </a:solidFill>
                <a:effectLst>
                  <a:outerShdw blurRad="38100" dist="38100" dir="2700000" algn="tl">
                    <a:srgbClr val="000000">
                      <a:alpha val="43137"/>
                    </a:srgbClr>
                  </a:outerShdw>
                </a:effectLst>
                <a:latin typeface="+mn-lt"/>
              </a:rPr>
              <a:t>rgila</a:t>
            </a:r>
            <a:r>
              <a:rPr lang="pt-BR" sz="1800" b="1" kern="0" dirty="0" smtClean="0">
                <a:solidFill>
                  <a:schemeClr val="bg1"/>
                </a:solidFill>
                <a:effectLst>
                  <a:outerShdw blurRad="38100" dist="38100" dir="2700000" algn="tl">
                    <a:srgbClr val="000000">
                      <a:alpha val="43137"/>
                    </a:srgbClr>
                  </a:outerShdw>
                </a:effectLst>
                <a:latin typeface="+mn-lt"/>
              </a:rPr>
              <a:t/>
            </a:r>
            <a:br>
              <a:rPr lang="pt-BR" sz="1800" b="1" kern="0" dirty="0" smtClean="0">
                <a:solidFill>
                  <a:schemeClr val="bg1"/>
                </a:solidFill>
                <a:effectLst>
                  <a:outerShdw blurRad="38100" dist="38100" dir="2700000" algn="tl">
                    <a:srgbClr val="000000">
                      <a:alpha val="43137"/>
                    </a:srgbClr>
                  </a:outerShdw>
                </a:effectLst>
                <a:latin typeface="+mn-lt"/>
              </a:rPr>
            </a:br>
            <a:endParaRPr lang="en-US" sz="1800" b="1" kern="0" dirty="0" smtClean="0">
              <a:solidFill>
                <a:schemeClr val="bg1"/>
              </a:solidFill>
              <a:effectLst>
                <a:outerShdw blurRad="38100" dist="38100" dir="2700000" algn="tl">
                  <a:srgbClr val="000000">
                    <a:alpha val="43137"/>
                  </a:srgbClr>
                </a:outerShdw>
              </a:effectLst>
              <a:latin typeface="+mn-lt"/>
            </a:endParaRPr>
          </a:p>
        </p:txBody>
      </p:sp>
      <p:sp>
        <p:nvSpPr>
          <p:cNvPr id="15" name="Rectangle 6"/>
          <p:cNvSpPr txBox="1">
            <a:spLocks noChangeArrowheads="1"/>
          </p:cNvSpPr>
          <p:nvPr/>
        </p:nvSpPr>
        <p:spPr bwMode="auto">
          <a:xfrm>
            <a:off x="3418781" y="5362472"/>
            <a:ext cx="2662064" cy="44194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800">
                <a:solidFill>
                  <a:schemeClr val="tx2"/>
                </a:solidFill>
                <a:latin typeface="+mj-lt"/>
                <a:ea typeface="+mj-ea"/>
                <a:cs typeface="+mj-cs"/>
              </a:defRPr>
            </a:lvl1pPr>
            <a:lvl2pPr algn="ctr" rtl="0" eaLnBrk="1" fontAlgn="base" hangingPunct="1">
              <a:spcBef>
                <a:spcPct val="0"/>
              </a:spcBef>
              <a:spcAft>
                <a:spcPct val="0"/>
              </a:spcAft>
              <a:defRPr sz="4800">
                <a:solidFill>
                  <a:schemeClr val="tx2"/>
                </a:solidFill>
                <a:latin typeface="Times New Roman" pitchFamily="18" charset="0"/>
              </a:defRPr>
            </a:lvl2pPr>
            <a:lvl3pPr algn="ctr" rtl="0" eaLnBrk="1" fontAlgn="base" hangingPunct="1">
              <a:spcBef>
                <a:spcPct val="0"/>
              </a:spcBef>
              <a:spcAft>
                <a:spcPct val="0"/>
              </a:spcAft>
              <a:defRPr sz="4800">
                <a:solidFill>
                  <a:schemeClr val="tx2"/>
                </a:solidFill>
                <a:latin typeface="Times New Roman" pitchFamily="18" charset="0"/>
              </a:defRPr>
            </a:lvl3pPr>
            <a:lvl4pPr algn="ctr" rtl="0" eaLnBrk="1" fontAlgn="base" hangingPunct="1">
              <a:spcBef>
                <a:spcPct val="0"/>
              </a:spcBef>
              <a:spcAft>
                <a:spcPct val="0"/>
              </a:spcAft>
              <a:defRPr sz="4800">
                <a:solidFill>
                  <a:schemeClr val="tx2"/>
                </a:solidFill>
                <a:latin typeface="Times New Roman" pitchFamily="18" charset="0"/>
              </a:defRPr>
            </a:lvl4pPr>
            <a:lvl5pPr algn="ctr" rtl="0" eaLnBrk="1" fontAlgn="base" hangingPunct="1">
              <a:spcBef>
                <a:spcPct val="0"/>
              </a:spcBef>
              <a:spcAft>
                <a:spcPct val="0"/>
              </a:spcAft>
              <a:defRPr sz="4800">
                <a:solidFill>
                  <a:schemeClr val="tx2"/>
                </a:solidFill>
                <a:latin typeface="Times New Roman" pitchFamily="18" charset="0"/>
              </a:defRPr>
            </a:lvl5pPr>
            <a:lvl6pPr marL="457200" algn="ctr" rtl="0" eaLnBrk="1" fontAlgn="base" hangingPunct="1">
              <a:spcBef>
                <a:spcPct val="0"/>
              </a:spcBef>
              <a:spcAft>
                <a:spcPct val="0"/>
              </a:spcAft>
              <a:defRPr sz="4800">
                <a:solidFill>
                  <a:schemeClr val="tx2"/>
                </a:solidFill>
                <a:latin typeface="Times New Roman" pitchFamily="18" charset="0"/>
              </a:defRPr>
            </a:lvl6pPr>
            <a:lvl7pPr marL="914400" algn="ctr" rtl="0" eaLnBrk="1" fontAlgn="base" hangingPunct="1">
              <a:spcBef>
                <a:spcPct val="0"/>
              </a:spcBef>
              <a:spcAft>
                <a:spcPct val="0"/>
              </a:spcAft>
              <a:defRPr sz="4800">
                <a:solidFill>
                  <a:schemeClr val="tx2"/>
                </a:solidFill>
                <a:latin typeface="Times New Roman" pitchFamily="18" charset="0"/>
              </a:defRPr>
            </a:lvl7pPr>
            <a:lvl8pPr marL="1371600" algn="ctr" rtl="0" eaLnBrk="1" fontAlgn="base" hangingPunct="1">
              <a:spcBef>
                <a:spcPct val="0"/>
              </a:spcBef>
              <a:spcAft>
                <a:spcPct val="0"/>
              </a:spcAft>
              <a:defRPr sz="4800">
                <a:solidFill>
                  <a:schemeClr val="tx2"/>
                </a:solidFill>
                <a:latin typeface="Times New Roman" pitchFamily="18" charset="0"/>
              </a:defRPr>
            </a:lvl8pPr>
            <a:lvl9pPr marL="1828800" algn="ctr" rtl="0" eaLnBrk="1" fontAlgn="base" hangingPunct="1">
              <a:spcBef>
                <a:spcPct val="0"/>
              </a:spcBef>
              <a:spcAft>
                <a:spcPct val="0"/>
              </a:spcAft>
              <a:defRPr sz="4800">
                <a:solidFill>
                  <a:schemeClr val="tx2"/>
                </a:solidFill>
                <a:latin typeface="Times New Roman" pitchFamily="18" charset="0"/>
              </a:defRPr>
            </a:lvl9pPr>
          </a:lstStyle>
          <a:p>
            <a:r>
              <a:rPr lang="en-US" sz="1800" b="1" kern="0" dirty="0" smtClean="0">
                <a:solidFill>
                  <a:schemeClr val="bg1"/>
                </a:solidFill>
                <a:effectLst>
                  <a:outerShdw blurRad="38100" dist="38100" dir="2700000" algn="tl">
                    <a:srgbClr val="000000">
                      <a:alpha val="43137"/>
                    </a:srgbClr>
                  </a:outerShdw>
                </a:effectLst>
                <a:latin typeface="+mn-lt"/>
              </a:rPr>
              <a:t/>
            </a:r>
            <a:br>
              <a:rPr lang="en-US" sz="1800" b="1" kern="0" dirty="0" smtClean="0">
                <a:solidFill>
                  <a:schemeClr val="bg1"/>
                </a:solidFill>
                <a:effectLst>
                  <a:outerShdw blurRad="38100" dist="38100" dir="2700000" algn="tl">
                    <a:srgbClr val="000000">
                      <a:alpha val="43137"/>
                    </a:srgbClr>
                  </a:outerShdw>
                </a:effectLst>
                <a:latin typeface="+mn-lt"/>
              </a:rPr>
            </a:br>
            <a:r>
              <a:rPr lang="pt-BR" sz="1800" b="1" kern="0" dirty="0" smtClean="0">
                <a:solidFill>
                  <a:schemeClr val="bg1"/>
                </a:solidFill>
                <a:effectLst>
                  <a:outerShdw blurRad="38100" dist="38100" dir="2700000" algn="tl">
                    <a:srgbClr val="000000">
                      <a:alpha val="43137"/>
                    </a:srgbClr>
                  </a:outerShdw>
                </a:effectLst>
                <a:latin typeface="+mn-lt"/>
              </a:rPr>
              <a:t>Turfa</a:t>
            </a:r>
            <a:br>
              <a:rPr lang="pt-BR" sz="1800" b="1" kern="0" dirty="0" smtClean="0">
                <a:solidFill>
                  <a:schemeClr val="bg1"/>
                </a:solidFill>
                <a:effectLst>
                  <a:outerShdw blurRad="38100" dist="38100" dir="2700000" algn="tl">
                    <a:srgbClr val="000000">
                      <a:alpha val="43137"/>
                    </a:srgbClr>
                  </a:outerShdw>
                </a:effectLst>
                <a:latin typeface="+mn-lt"/>
              </a:rPr>
            </a:br>
            <a:endParaRPr lang="en-US" sz="1800" b="1" kern="0" dirty="0" smtClean="0">
              <a:solidFill>
                <a:schemeClr val="bg1"/>
              </a:solidFill>
              <a:effectLst>
                <a:outerShdw blurRad="38100" dist="38100" dir="2700000" algn="tl">
                  <a:srgbClr val="000000">
                    <a:alpha val="43137"/>
                  </a:srgbClr>
                </a:outerShdw>
              </a:effectLst>
              <a:latin typeface="+mn-lt"/>
            </a:endParaRPr>
          </a:p>
        </p:txBody>
      </p:sp>
      <p:sp>
        <p:nvSpPr>
          <p:cNvPr id="16" name="Rectangle 6"/>
          <p:cNvSpPr txBox="1">
            <a:spLocks noChangeArrowheads="1"/>
          </p:cNvSpPr>
          <p:nvPr/>
        </p:nvSpPr>
        <p:spPr bwMode="auto">
          <a:xfrm>
            <a:off x="6294784" y="5361824"/>
            <a:ext cx="2662064" cy="4386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800">
                <a:solidFill>
                  <a:schemeClr val="tx2"/>
                </a:solidFill>
                <a:latin typeface="+mj-lt"/>
                <a:ea typeface="+mj-ea"/>
                <a:cs typeface="+mj-cs"/>
              </a:defRPr>
            </a:lvl1pPr>
            <a:lvl2pPr algn="ctr" rtl="0" eaLnBrk="1" fontAlgn="base" hangingPunct="1">
              <a:spcBef>
                <a:spcPct val="0"/>
              </a:spcBef>
              <a:spcAft>
                <a:spcPct val="0"/>
              </a:spcAft>
              <a:defRPr sz="4800">
                <a:solidFill>
                  <a:schemeClr val="tx2"/>
                </a:solidFill>
                <a:latin typeface="Times New Roman" pitchFamily="18" charset="0"/>
              </a:defRPr>
            </a:lvl2pPr>
            <a:lvl3pPr algn="ctr" rtl="0" eaLnBrk="1" fontAlgn="base" hangingPunct="1">
              <a:spcBef>
                <a:spcPct val="0"/>
              </a:spcBef>
              <a:spcAft>
                <a:spcPct val="0"/>
              </a:spcAft>
              <a:defRPr sz="4800">
                <a:solidFill>
                  <a:schemeClr val="tx2"/>
                </a:solidFill>
                <a:latin typeface="Times New Roman" pitchFamily="18" charset="0"/>
              </a:defRPr>
            </a:lvl3pPr>
            <a:lvl4pPr algn="ctr" rtl="0" eaLnBrk="1" fontAlgn="base" hangingPunct="1">
              <a:spcBef>
                <a:spcPct val="0"/>
              </a:spcBef>
              <a:spcAft>
                <a:spcPct val="0"/>
              </a:spcAft>
              <a:defRPr sz="4800">
                <a:solidFill>
                  <a:schemeClr val="tx2"/>
                </a:solidFill>
                <a:latin typeface="Times New Roman" pitchFamily="18" charset="0"/>
              </a:defRPr>
            </a:lvl4pPr>
            <a:lvl5pPr algn="ctr" rtl="0" eaLnBrk="1" fontAlgn="base" hangingPunct="1">
              <a:spcBef>
                <a:spcPct val="0"/>
              </a:spcBef>
              <a:spcAft>
                <a:spcPct val="0"/>
              </a:spcAft>
              <a:defRPr sz="4800">
                <a:solidFill>
                  <a:schemeClr val="tx2"/>
                </a:solidFill>
                <a:latin typeface="Times New Roman" pitchFamily="18" charset="0"/>
              </a:defRPr>
            </a:lvl5pPr>
            <a:lvl6pPr marL="457200" algn="ctr" rtl="0" eaLnBrk="1" fontAlgn="base" hangingPunct="1">
              <a:spcBef>
                <a:spcPct val="0"/>
              </a:spcBef>
              <a:spcAft>
                <a:spcPct val="0"/>
              </a:spcAft>
              <a:defRPr sz="4800">
                <a:solidFill>
                  <a:schemeClr val="tx2"/>
                </a:solidFill>
                <a:latin typeface="Times New Roman" pitchFamily="18" charset="0"/>
              </a:defRPr>
            </a:lvl6pPr>
            <a:lvl7pPr marL="914400" algn="ctr" rtl="0" eaLnBrk="1" fontAlgn="base" hangingPunct="1">
              <a:spcBef>
                <a:spcPct val="0"/>
              </a:spcBef>
              <a:spcAft>
                <a:spcPct val="0"/>
              </a:spcAft>
              <a:defRPr sz="4800">
                <a:solidFill>
                  <a:schemeClr val="tx2"/>
                </a:solidFill>
                <a:latin typeface="Times New Roman" pitchFamily="18" charset="0"/>
              </a:defRPr>
            </a:lvl7pPr>
            <a:lvl8pPr marL="1371600" algn="ctr" rtl="0" eaLnBrk="1" fontAlgn="base" hangingPunct="1">
              <a:spcBef>
                <a:spcPct val="0"/>
              </a:spcBef>
              <a:spcAft>
                <a:spcPct val="0"/>
              </a:spcAft>
              <a:defRPr sz="4800">
                <a:solidFill>
                  <a:schemeClr val="tx2"/>
                </a:solidFill>
                <a:latin typeface="Times New Roman" pitchFamily="18" charset="0"/>
              </a:defRPr>
            </a:lvl8pPr>
            <a:lvl9pPr marL="1828800" algn="ctr" rtl="0" eaLnBrk="1" fontAlgn="base" hangingPunct="1">
              <a:spcBef>
                <a:spcPct val="0"/>
              </a:spcBef>
              <a:spcAft>
                <a:spcPct val="0"/>
              </a:spcAft>
              <a:defRPr sz="4800">
                <a:solidFill>
                  <a:schemeClr val="tx2"/>
                </a:solidFill>
                <a:latin typeface="Times New Roman" pitchFamily="18" charset="0"/>
              </a:defRPr>
            </a:lvl9pPr>
          </a:lstStyle>
          <a:p>
            <a:r>
              <a:rPr lang="pt-BR" sz="1800" b="1" kern="0" dirty="0" smtClean="0">
                <a:solidFill>
                  <a:schemeClr val="bg1"/>
                </a:solidFill>
                <a:effectLst>
                  <a:outerShdw blurRad="38100" dist="38100" dir="2700000" algn="tl">
                    <a:srgbClr val="000000">
                      <a:alpha val="43137"/>
                    </a:srgbClr>
                  </a:outerShdw>
                </a:effectLst>
                <a:latin typeface="+mn-lt"/>
              </a:rPr>
              <a:t>Lama rica em orgânicos</a:t>
            </a:r>
            <a:endParaRPr lang="en-US" sz="1800" b="1" kern="0" dirty="0" smtClean="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7422575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14" name="CaixaDeTexto 13"/>
          <p:cNvSpPr txBox="1"/>
          <p:nvPr/>
        </p:nvSpPr>
        <p:spPr>
          <a:xfrm>
            <a:off x="179512" y="1567820"/>
            <a:ext cx="8784976" cy="4708981"/>
          </a:xfrm>
          <a:prstGeom prst="rect">
            <a:avLst/>
          </a:prstGeom>
          <a:noFill/>
        </p:spPr>
        <p:txBody>
          <a:bodyPr wrap="square" rtlCol="0">
            <a:spAutoFit/>
          </a:bodyPr>
          <a:lstStyle/>
          <a:p>
            <a:pPr algn="ctr"/>
            <a:r>
              <a:rPr lang="pt-BR" sz="2000" b="1" dirty="0" smtClean="0">
                <a:solidFill>
                  <a:schemeClr val="bg1"/>
                </a:solidFill>
              </a:rPr>
              <a:t>O que foi observado no lago </a:t>
            </a:r>
            <a:r>
              <a:rPr lang="pt-BR" sz="2000" b="1" dirty="0" err="1" smtClean="0">
                <a:solidFill>
                  <a:schemeClr val="bg1"/>
                </a:solidFill>
              </a:rPr>
              <a:t>Spirit</a:t>
            </a:r>
            <a:r>
              <a:rPr lang="pt-BR" sz="2000" b="1" dirty="0" smtClean="0">
                <a:solidFill>
                  <a:schemeClr val="bg1"/>
                </a:solidFill>
              </a:rPr>
              <a:t> pode explicar algo que os evolucionistas têm usado como “prova” de milhões de anos.</a:t>
            </a: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p:txBody>
      </p:sp>
      <p:sp>
        <p:nvSpPr>
          <p:cNvPr id="2" name="CaixaDeTexto 1"/>
          <p:cNvSpPr txBox="1"/>
          <p:nvPr/>
        </p:nvSpPr>
        <p:spPr>
          <a:xfrm>
            <a:off x="2267744" y="966356"/>
            <a:ext cx="4608512" cy="461665"/>
          </a:xfrm>
          <a:prstGeom prst="rect">
            <a:avLst/>
          </a:prstGeom>
          <a:noFill/>
        </p:spPr>
        <p:txBody>
          <a:bodyPr wrap="square" rtlCol="0">
            <a:spAutoFit/>
          </a:bodyPr>
          <a:lstStyle/>
          <a:p>
            <a:pPr algn="ctr"/>
            <a:r>
              <a:rPr lang="pt-BR" sz="2400" b="1" dirty="0" smtClean="0">
                <a:solidFill>
                  <a:schemeClr val="bg1"/>
                </a:solidFill>
              </a:rPr>
              <a:t>OS FLUXOS PIROCLÁSTICOS </a:t>
            </a:r>
            <a:endParaRPr lang="pt-BR" sz="2400" b="1" dirty="0">
              <a:solidFill>
                <a:schemeClr val="bg1"/>
              </a:solidFill>
            </a:endParaRPr>
          </a:p>
        </p:txBody>
      </p:sp>
    </p:spTree>
    <p:extLst>
      <p:ext uri="{BB962C8B-B14F-4D97-AF65-F5344CB8AC3E}">
        <p14:creationId xmlns:p14="http://schemas.microsoft.com/office/powerpoint/2010/main" val="11278619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14" name="CaixaDeTexto 13"/>
          <p:cNvSpPr txBox="1"/>
          <p:nvPr/>
        </p:nvSpPr>
        <p:spPr>
          <a:xfrm>
            <a:off x="179512" y="1567820"/>
            <a:ext cx="8784976" cy="4708981"/>
          </a:xfrm>
          <a:prstGeom prst="rect">
            <a:avLst/>
          </a:prstGeom>
          <a:noFill/>
        </p:spPr>
        <p:txBody>
          <a:bodyPr wrap="square" rtlCol="0">
            <a:spAutoFit/>
          </a:bodyPr>
          <a:lstStyle/>
          <a:p>
            <a:pPr algn="ctr"/>
            <a:r>
              <a:rPr lang="pt-BR" sz="2000" b="1" dirty="0" smtClean="0">
                <a:solidFill>
                  <a:schemeClr val="bg1"/>
                </a:solidFill>
              </a:rPr>
              <a:t>O que foi observado no lago </a:t>
            </a:r>
            <a:r>
              <a:rPr lang="pt-BR" sz="2000" b="1" dirty="0" err="1" smtClean="0">
                <a:solidFill>
                  <a:schemeClr val="bg1"/>
                </a:solidFill>
              </a:rPr>
              <a:t>Spirit</a:t>
            </a:r>
            <a:r>
              <a:rPr lang="pt-BR" sz="2000" b="1" dirty="0" smtClean="0">
                <a:solidFill>
                  <a:schemeClr val="bg1"/>
                </a:solidFill>
              </a:rPr>
              <a:t> pode explicar algo que os evolucionistas têm usado como “prova” de milhões de anos.</a:t>
            </a: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p:txBody>
      </p:sp>
      <p:sp>
        <p:nvSpPr>
          <p:cNvPr id="2" name="CaixaDeTexto 1"/>
          <p:cNvSpPr txBox="1"/>
          <p:nvPr/>
        </p:nvSpPr>
        <p:spPr>
          <a:xfrm>
            <a:off x="2267744" y="966356"/>
            <a:ext cx="4608512" cy="461665"/>
          </a:xfrm>
          <a:prstGeom prst="rect">
            <a:avLst/>
          </a:prstGeom>
          <a:noFill/>
        </p:spPr>
        <p:txBody>
          <a:bodyPr wrap="square" rtlCol="0">
            <a:spAutoFit/>
          </a:bodyPr>
          <a:lstStyle/>
          <a:p>
            <a:pPr algn="ctr"/>
            <a:r>
              <a:rPr lang="pt-BR" sz="2400" b="1" dirty="0" smtClean="0">
                <a:solidFill>
                  <a:schemeClr val="bg1"/>
                </a:solidFill>
              </a:rPr>
              <a:t>OS FLUXOS PIROCLÁSTICOS </a:t>
            </a:r>
            <a:endParaRPr lang="pt-BR" sz="2400" b="1" dirty="0">
              <a:solidFill>
                <a:schemeClr val="bg1"/>
              </a:solidFill>
            </a:endParaRPr>
          </a:p>
        </p:txBody>
      </p:sp>
      <p:grpSp>
        <p:nvGrpSpPr>
          <p:cNvPr id="7" name="Grupo 6"/>
          <p:cNvGrpSpPr/>
          <p:nvPr/>
        </p:nvGrpSpPr>
        <p:grpSpPr>
          <a:xfrm>
            <a:off x="295275" y="920576"/>
            <a:ext cx="8553450" cy="5892800"/>
            <a:chOff x="295275" y="482600"/>
            <a:chExt cx="8553450" cy="5892800"/>
          </a:xfrm>
        </p:grpSpPr>
        <p:pic>
          <p:nvPicPr>
            <p:cNvPr id="8" name="Picture 10" descr="Logs w roots"/>
            <p:cNvPicPr>
              <a:picLocks noChangeAspect="1" noChangeArrowheads="1"/>
            </p:cNvPicPr>
            <p:nvPr/>
          </p:nvPicPr>
          <p:blipFill>
            <a:blip r:embed="rId4" cstate="print">
              <a:lum bright="6000"/>
            </a:blip>
            <a:srcRect/>
            <a:stretch>
              <a:fillRect/>
            </a:stretch>
          </p:blipFill>
          <p:spPr bwMode="auto">
            <a:xfrm>
              <a:off x="295275" y="482600"/>
              <a:ext cx="8553450" cy="5892800"/>
            </a:xfrm>
            <a:prstGeom prst="rect">
              <a:avLst/>
            </a:prstGeom>
            <a:noFill/>
            <a:ln w="9525">
              <a:noFill/>
              <a:miter lim="800000"/>
              <a:headEnd/>
              <a:tailEnd/>
            </a:ln>
          </p:spPr>
        </p:pic>
        <p:sp>
          <p:nvSpPr>
            <p:cNvPr id="9" name="Text Box 11"/>
            <p:cNvSpPr txBox="1">
              <a:spLocks noChangeArrowheads="1"/>
            </p:cNvSpPr>
            <p:nvPr/>
          </p:nvSpPr>
          <p:spPr bwMode="auto">
            <a:xfrm>
              <a:off x="1036638" y="577850"/>
              <a:ext cx="3680816" cy="400110"/>
            </a:xfrm>
            <a:prstGeom prst="rect">
              <a:avLst/>
            </a:prstGeom>
            <a:noFill/>
            <a:ln w="9525">
              <a:noFill/>
              <a:miter lim="800000"/>
              <a:headEnd/>
              <a:tailEnd/>
            </a:ln>
            <a:effectLst>
              <a:outerShdw dist="35921" dir="2700000" algn="ctr" rotWithShape="0">
                <a:srgbClr val="FFFFFF"/>
              </a:outerShdw>
            </a:effectLst>
          </p:spPr>
          <p:txBody>
            <a:bodyPr wrap="none">
              <a:spAutoFit/>
            </a:bodyPr>
            <a:lstStyle/>
            <a:p>
              <a:pPr fontAlgn="base">
                <a:spcBef>
                  <a:spcPct val="0"/>
                </a:spcBef>
                <a:spcAft>
                  <a:spcPct val="0"/>
                </a:spcAft>
                <a:defRPr/>
              </a:pPr>
              <a:r>
                <a:rPr lang="en-US" sz="2000" b="1" dirty="0" err="1">
                  <a:solidFill>
                    <a:srgbClr val="808080"/>
                  </a:solidFill>
                  <a:latin typeface="Tahoma" pitchFamily="34" charset="0"/>
                </a:rPr>
                <a:t>Tronco</a:t>
              </a:r>
              <a:r>
                <a:rPr lang="en-US" sz="2000" b="1" dirty="0">
                  <a:solidFill>
                    <a:srgbClr val="808080"/>
                  </a:solidFill>
                  <a:latin typeface="Tahoma" pitchFamily="34" charset="0"/>
                </a:rPr>
                <a:t> </a:t>
              </a:r>
              <a:r>
                <a:rPr lang="en-US" sz="2000" b="1" dirty="0" err="1">
                  <a:solidFill>
                    <a:srgbClr val="808080"/>
                  </a:solidFill>
                  <a:latin typeface="Tahoma" pitchFamily="34" charset="0"/>
                </a:rPr>
                <a:t>flutuante</a:t>
              </a:r>
              <a:r>
                <a:rPr lang="en-US" sz="2000" b="1" dirty="0">
                  <a:solidFill>
                    <a:srgbClr val="808080"/>
                  </a:solidFill>
                  <a:latin typeface="Tahoma" pitchFamily="34" charset="0"/>
                </a:rPr>
                <a:t> </a:t>
              </a:r>
              <a:r>
                <a:rPr lang="en-US" sz="2000" b="1" dirty="0" err="1" smtClean="0">
                  <a:solidFill>
                    <a:srgbClr val="808080"/>
                  </a:solidFill>
                  <a:latin typeface="Tahoma" pitchFamily="34" charset="0"/>
                </a:rPr>
                <a:t>propenso</a:t>
              </a:r>
              <a:endParaRPr lang="en-US" sz="2000" b="1" dirty="0">
                <a:solidFill>
                  <a:srgbClr val="808080"/>
                </a:solidFill>
                <a:latin typeface="Tahoma" pitchFamily="34" charset="0"/>
              </a:endParaRPr>
            </a:p>
          </p:txBody>
        </p:sp>
        <p:sp>
          <p:nvSpPr>
            <p:cNvPr id="10" name="Text Box 12"/>
            <p:cNvSpPr txBox="1">
              <a:spLocks noChangeArrowheads="1"/>
            </p:cNvSpPr>
            <p:nvPr/>
          </p:nvSpPr>
          <p:spPr bwMode="auto">
            <a:xfrm>
              <a:off x="7199313" y="509588"/>
              <a:ext cx="1614487" cy="1006475"/>
            </a:xfrm>
            <a:prstGeom prst="rect">
              <a:avLst/>
            </a:prstGeom>
            <a:noFill/>
            <a:ln w="9525">
              <a:noFill/>
              <a:miter lim="800000"/>
              <a:headEnd/>
              <a:tailEnd/>
            </a:ln>
            <a:effectLst>
              <a:outerShdw dist="35921" dir="2700000" algn="ctr" rotWithShape="0">
                <a:srgbClr val="FFFFFF"/>
              </a:outerShdw>
            </a:effectLst>
          </p:spPr>
          <p:txBody>
            <a:bodyPr>
              <a:spAutoFit/>
            </a:bodyPr>
            <a:lstStyle/>
            <a:p>
              <a:pPr fontAlgn="base">
                <a:spcBef>
                  <a:spcPct val="0"/>
                </a:spcBef>
                <a:spcAft>
                  <a:spcPct val="0"/>
                </a:spcAft>
                <a:defRPr/>
              </a:pPr>
              <a:r>
                <a:rPr lang="en-US" sz="2000" b="1" dirty="0" err="1">
                  <a:solidFill>
                    <a:srgbClr val="808080"/>
                  </a:solidFill>
                  <a:latin typeface="Tahoma" pitchFamily="34" charset="0"/>
                </a:rPr>
                <a:t>Tronco</a:t>
              </a:r>
              <a:r>
                <a:rPr lang="en-US" sz="2000" b="1" dirty="0">
                  <a:solidFill>
                    <a:srgbClr val="808080"/>
                  </a:solidFill>
                  <a:latin typeface="Tahoma" pitchFamily="34" charset="0"/>
                </a:rPr>
                <a:t> </a:t>
              </a:r>
              <a:r>
                <a:rPr lang="en-US" sz="2000" b="1" dirty="0" err="1">
                  <a:solidFill>
                    <a:srgbClr val="808080"/>
                  </a:solidFill>
                  <a:latin typeface="Tahoma" pitchFamily="34" charset="0"/>
                </a:rPr>
                <a:t>flutuante</a:t>
              </a:r>
              <a:r>
                <a:rPr lang="en-US" sz="2000" b="1" dirty="0">
                  <a:solidFill>
                    <a:srgbClr val="808080"/>
                  </a:solidFill>
                  <a:latin typeface="Tahoma" pitchFamily="34" charset="0"/>
                </a:rPr>
                <a:t> </a:t>
              </a:r>
              <a:r>
                <a:rPr lang="en-US" sz="2000" b="1" dirty="0" smtClean="0">
                  <a:solidFill>
                    <a:srgbClr val="808080"/>
                  </a:solidFill>
                  <a:latin typeface="Tahoma" pitchFamily="34" charset="0"/>
                </a:rPr>
                <a:t>vertical</a:t>
              </a:r>
              <a:endParaRPr lang="en-US" sz="2000" b="1" dirty="0">
                <a:solidFill>
                  <a:srgbClr val="808080"/>
                </a:solidFill>
                <a:latin typeface="Tahoma" pitchFamily="34" charset="0"/>
              </a:endParaRPr>
            </a:p>
          </p:txBody>
        </p:sp>
        <p:sp>
          <p:nvSpPr>
            <p:cNvPr id="11" name="Text Box 13"/>
            <p:cNvSpPr txBox="1">
              <a:spLocks noChangeArrowheads="1"/>
            </p:cNvSpPr>
            <p:nvPr/>
          </p:nvSpPr>
          <p:spPr bwMode="auto">
            <a:xfrm>
              <a:off x="414586" y="2413337"/>
              <a:ext cx="2370138" cy="1015663"/>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fontAlgn="base">
                <a:spcBef>
                  <a:spcPct val="0"/>
                </a:spcBef>
                <a:spcAft>
                  <a:spcPct val="0"/>
                </a:spcAft>
                <a:defRPr/>
              </a:pPr>
              <a:r>
                <a:rPr lang="pt-BR" sz="2000" b="1" dirty="0">
                  <a:solidFill>
                    <a:srgbClr val="FFFFFF"/>
                  </a:solidFill>
                  <a:latin typeface="Tahoma" pitchFamily="34" charset="0"/>
                </a:rPr>
                <a:t>Troncos eretos e enterrados na posição vertical.</a:t>
              </a:r>
            </a:p>
          </p:txBody>
        </p:sp>
        <p:sp>
          <p:nvSpPr>
            <p:cNvPr id="12" name="Text Box 14"/>
            <p:cNvSpPr txBox="1">
              <a:spLocks noChangeArrowheads="1"/>
            </p:cNvSpPr>
            <p:nvPr/>
          </p:nvSpPr>
          <p:spPr bwMode="auto">
            <a:xfrm>
              <a:off x="6415955" y="2924944"/>
              <a:ext cx="2404517" cy="707886"/>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fontAlgn="base">
                <a:spcBef>
                  <a:spcPct val="0"/>
                </a:spcBef>
                <a:spcAft>
                  <a:spcPct val="0"/>
                </a:spcAft>
                <a:defRPr/>
              </a:pPr>
              <a:r>
                <a:rPr lang="en-US" sz="2000" b="1" dirty="0" err="1">
                  <a:solidFill>
                    <a:srgbClr val="FFFFFF"/>
                  </a:solidFill>
                  <a:latin typeface="Tahoma" pitchFamily="34" charset="0"/>
                </a:rPr>
                <a:t>Tronco</a:t>
              </a:r>
              <a:r>
                <a:rPr lang="en-US" sz="2000" b="1" dirty="0">
                  <a:solidFill>
                    <a:srgbClr val="FFFFFF"/>
                  </a:solidFill>
                  <a:latin typeface="Tahoma" pitchFamily="34" charset="0"/>
                </a:rPr>
                <a:t> </a:t>
              </a:r>
              <a:r>
                <a:rPr lang="en-US" sz="2000" b="1" dirty="0" err="1">
                  <a:solidFill>
                    <a:srgbClr val="FFFFFF"/>
                  </a:solidFill>
                  <a:latin typeface="Tahoma" pitchFamily="34" charset="0"/>
                </a:rPr>
                <a:t>enterrado</a:t>
              </a:r>
              <a:r>
                <a:rPr lang="en-US" sz="2000" b="1" dirty="0">
                  <a:solidFill>
                    <a:srgbClr val="FFFFFF"/>
                  </a:solidFill>
                  <a:latin typeface="Tahoma" pitchFamily="34" charset="0"/>
                </a:rPr>
                <a:t> </a:t>
              </a:r>
              <a:r>
                <a:rPr lang="en-US" sz="2000" b="1" dirty="0" err="1">
                  <a:solidFill>
                    <a:srgbClr val="FFFFFF"/>
                  </a:solidFill>
                  <a:latin typeface="Tahoma" pitchFamily="34" charset="0"/>
                </a:rPr>
                <a:t>propenso</a:t>
              </a:r>
              <a:r>
                <a:rPr lang="en-US" sz="2000" b="1" dirty="0">
                  <a:solidFill>
                    <a:srgbClr val="FFFFFF"/>
                  </a:solidFill>
                  <a:latin typeface="Tahoma" pitchFamily="34" charset="0"/>
                </a:rPr>
                <a:t>.</a:t>
              </a:r>
            </a:p>
          </p:txBody>
        </p:sp>
        <p:sp>
          <p:nvSpPr>
            <p:cNvPr id="13" name="Text Box 15"/>
            <p:cNvSpPr txBox="1">
              <a:spLocks noChangeArrowheads="1"/>
            </p:cNvSpPr>
            <p:nvPr/>
          </p:nvSpPr>
          <p:spPr bwMode="auto">
            <a:xfrm>
              <a:off x="2987824" y="2119313"/>
              <a:ext cx="1728192" cy="1015663"/>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r" fontAlgn="base">
                <a:spcBef>
                  <a:spcPct val="0"/>
                </a:spcBef>
                <a:spcAft>
                  <a:spcPct val="0"/>
                </a:spcAft>
                <a:defRPr/>
              </a:pPr>
              <a:r>
                <a:rPr lang="en-US" sz="2000" b="1" dirty="0" err="1">
                  <a:solidFill>
                    <a:srgbClr val="FFFFFF"/>
                  </a:solidFill>
                  <a:latin typeface="Tahoma" pitchFamily="34" charset="0"/>
                </a:rPr>
                <a:t>Tronco</a:t>
              </a:r>
              <a:r>
                <a:rPr lang="en-US" sz="2000" b="1" dirty="0">
                  <a:solidFill>
                    <a:srgbClr val="FFFFFF"/>
                  </a:solidFill>
                  <a:latin typeface="Tahoma" pitchFamily="34" charset="0"/>
                </a:rPr>
                <a:t> </a:t>
              </a:r>
              <a:r>
                <a:rPr lang="en-US" sz="2000" b="1" dirty="0" err="1">
                  <a:solidFill>
                    <a:srgbClr val="FFFFFF"/>
                  </a:solidFill>
                  <a:latin typeface="Tahoma" pitchFamily="34" charset="0"/>
                </a:rPr>
                <a:t>depositado</a:t>
              </a:r>
              <a:r>
                <a:rPr lang="en-US" sz="2000" b="1" dirty="0">
                  <a:solidFill>
                    <a:srgbClr val="FFFFFF"/>
                  </a:solidFill>
                  <a:latin typeface="Tahoma" pitchFamily="34" charset="0"/>
                </a:rPr>
                <a:t> vertical.</a:t>
              </a:r>
            </a:p>
          </p:txBody>
        </p:sp>
        <p:sp>
          <p:nvSpPr>
            <p:cNvPr id="15" name="Text Box 7"/>
            <p:cNvSpPr txBox="1">
              <a:spLocks noChangeArrowheads="1"/>
            </p:cNvSpPr>
            <p:nvPr/>
          </p:nvSpPr>
          <p:spPr bwMode="auto">
            <a:xfrm>
              <a:off x="2962561" y="5661248"/>
              <a:ext cx="3290068" cy="400110"/>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000" dirty="0" err="1">
                  <a:solidFill>
                    <a:srgbClr val="FFFFFF"/>
                  </a:solidFill>
                  <a:latin typeface="Arial Black" pitchFamily="34" charset="0"/>
                </a:rPr>
                <a:t>Tronco</a:t>
              </a:r>
              <a:r>
                <a:rPr lang="en-US" sz="2000" dirty="0">
                  <a:solidFill>
                    <a:srgbClr val="FFFFFF"/>
                  </a:solidFill>
                  <a:latin typeface="Arial Black" pitchFamily="34" charset="0"/>
                </a:rPr>
                <a:t>  no </a:t>
              </a:r>
              <a:r>
                <a:rPr lang="en-US" sz="2000" dirty="0" err="1">
                  <a:solidFill>
                    <a:srgbClr val="FFFFFF"/>
                  </a:solidFill>
                  <a:latin typeface="Arial Black" pitchFamily="34" charset="0"/>
                </a:rPr>
                <a:t>lago</a:t>
              </a:r>
              <a:r>
                <a:rPr lang="en-US" sz="2000" dirty="0">
                  <a:solidFill>
                    <a:srgbClr val="FFFFFF"/>
                  </a:solidFill>
                  <a:latin typeface="Arial Black" pitchFamily="34" charset="0"/>
                </a:rPr>
                <a:t> Spirit.</a:t>
              </a:r>
            </a:p>
          </p:txBody>
        </p:sp>
      </p:grpSp>
    </p:spTree>
    <p:extLst>
      <p:ext uri="{BB962C8B-B14F-4D97-AF65-F5344CB8AC3E}">
        <p14:creationId xmlns:p14="http://schemas.microsoft.com/office/powerpoint/2010/main" val="41980200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14" name="CaixaDeTexto 13"/>
          <p:cNvSpPr txBox="1"/>
          <p:nvPr/>
        </p:nvSpPr>
        <p:spPr>
          <a:xfrm>
            <a:off x="179512" y="1567820"/>
            <a:ext cx="8784976" cy="3785652"/>
          </a:xfrm>
          <a:prstGeom prst="rect">
            <a:avLst/>
          </a:prstGeom>
          <a:noFill/>
        </p:spPr>
        <p:txBody>
          <a:bodyPr wrap="square" rtlCol="0">
            <a:spAutoFit/>
          </a:bodyPr>
          <a:lstStyle/>
          <a:p>
            <a:pPr algn="ctr"/>
            <a:r>
              <a:rPr lang="pt-BR" sz="2000" b="1" dirty="0" err="1">
                <a:solidFill>
                  <a:schemeClr val="bg1"/>
                </a:solidFill>
              </a:rPr>
              <a:t>Specimen</a:t>
            </a:r>
            <a:r>
              <a:rPr lang="pt-BR" sz="2000" b="1" dirty="0">
                <a:solidFill>
                  <a:schemeClr val="bg1"/>
                </a:solidFill>
              </a:rPr>
              <a:t> </a:t>
            </a:r>
            <a:r>
              <a:rPr lang="pt-BR" sz="2000" b="1" dirty="0" err="1" smtClean="0">
                <a:solidFill>
                  <a:schemeClr val="bg1"/>
                </a:solidFill>
              </a:rPr>
              <a:t>Ridge</a:t>
            </a:r>
            <a:r>
              <a:rPr lang="pt-BR" sz="2000" b="1" dirty="0" smtClean="0">
                <a:solidFill>
                  <a:schemeClr val="bg1"/>
                </a:solidFill>
              </a:rPr>
              <a:t> no Parque </a:t>
            </a:r>
            <a:r>
              <a:rPr lang="pt-BR" sz="2000" b="1" dirty="0" err="1" smtClean="0">
                <a:solidFill>
                  <a:schemeClr val="bg1"/>
                </a:solidFill>
              </a:rPr>
              <a:t>National</a:t>
            </a:r>
            <a:r>
              <a:rPr lang="pt-BR" sz="2000" b="1" dirty="0" smtClean="0">
                <a:solidFill>
                  <a:schemeClr val="bg1"/>
                </a:solidFill>
              </a:rPr>
              <a:t> Yellowstone.</a:t>
            </a:r>
            <a:endParaRPr lang="pt-BR" sz="2000" b="1" dirty="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p:txBody>
      </p:sp>
      <p:sp>
        <p:nvSpPr>
          <p:cNvPr id="2" name="CaixaDeTexto 1"/>
          <p:cNvSpPr txBox="1"/>
          <p:nvPr/>
        </p:nvSpPr>
        <p:spPr>
          <a:xfrm>
            <a:off x="2267744" y="966356"/>
            <a:ext cx="4608512" cy="461665"/>
          </a:xfrm>
          <a:prstGeom prst="rect">
            <a:avLst/>
          </a:prstGeom>
          <a:noFill/>
        </p:spPr>
        <p:txBody>
          <a:bodyPr wrap="square" rtlCol="0">
            <a:spAutoFit/>
          </a:bodyPr>
          <a:lstStyle/>
          <a:p>
            <a:pPr algn="ctr"/>
            <a:r>
              <a:rPr lang="pt-BR" sz="2400" b="1" dirty="0" smtClean="0">
                <a:solidFill>
                  <a:schemeClr val="bg1"/>
                </a:solidFill>
              </a:rPr>
              <a:t>OS FLUXOS PIROCLÁSTICOS </a:t>
            </a:r>
            <a:endParaRPr lang="pt-BR" sz="2400" b="1" dirty="0">
              <a:solidFill>
                <a:schemeClr val="bg1"/>
              </a:solidFill>
            </a:endParaRPr>
          </a:p>
        </p:txBody>
      </p:sp>
      <p:pic>
        <p:nvPicPr>
          <p:cNvPr id="7" name="Picture 3" descr="Slide_66"/>
          <p:cNvPicPr>
            <a:picLocks noChangeAspect="1" noChangeArrowheads="1"/>
          </p:cNvPicPr>
          <p:nvPr/>
        </p:nvPicPr>
        <p:blipFill>
          <a:blip r:embed="rId4" cstate="print">
            <a:lum bright="6000"/>
          </a:blip>
          <a:srcRect/>
          <a:stretch>
            <a:fillRect/>
          </a:stretch>
        </p:blipFill>
        <p:spPr bwMode="auto">
          <a:xfrm>
            <a:off x="1763688" y="2156678"/>
            <a:ext cx="7030491" cy="4615953"/>
          </a:xfrm>
          <a:prstGeom prst="rect">
            <a:avLst/>
          </a:prstGeom>
          <a:noFill/>
          <a:ln w="9525">
            <a:noFill/>
            <a:miter lim="800000"/>
            <a:headEnd/>
            <a:tailEnd/>
          </a:ln>
        </p:spPr>
      </p:pic>
      <p:pic>
        <p:nvPicPr>
          <p:cNvPr id="8" name="Picture 2" descr="Cut Away of Specimen Ridge lee"/>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79512" y="2774313"/>
            <a:ext cx="3357897" cy="3331423"/>
          </a:xfrm>
          <a:prstGeom prst="rect">
            <a:avLst/>
          </a:prstGeom>
          <a:solidFill>
            <a:schemeClr val="bg1"/>
          </a:solidFill>
          <a:ln w="41275">
            <a:solidFill>
              <a:srgbClr val="000000"/>
            </a:solidFill>
            <a:miter lim="800000"/>
            <a:headEnd/>
            <a:tailEnd/>
          </a:ln>
        </p:spPr>
      </p:pic>
    </p:spTree>
    <p:extLst>
      <p:ext uri="{BB962C8B-B14F-4D97-AF65-F5344CB8AC3E}">
        <p14:creationId xmlns:p14="http://schemas.microsoft.com/office/powerpoint/2010/main" val="1580255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14" name="CaixaDeTexto 13"/>
          <p:cNvSpPr txBox="1"/>
          <p:nvPr/>
        </p:nvSpPr>
        <p:spPr>
          <a:xfrm>
            <a:off x="179512" y="1567820"/>
            <a:ext cx="8784976" cy="3785652"/>
          </a:xfrm>
          <a:prstGeom prst="rect">
            <a:avLst/>
          </a:prstGeom>
          <a:noFill/>
        </p:spPr>
        <p:txBody>
          <a:bodyPr wrap="square" rtlCol="0">
            <a:spAutoFit/>
          </a:bodyPr>
          <a:lstStyle/>
          <a:p>
            <a:pPr algn="ctr"/>
            <a:r>
              <a:rPr lang="pt-BR" sz="2000" b="1" dirty="0" err="1">
                <a:solidFill>
                  <a:schemeClr val="bg1"/>
                </a:solidFill>
              </a:rPr>
              <a:t>Specimen</a:t>
            </a:r>
            <a:r>
              <a:rPr lang="pt-BR" sz="2000" b="1" dirty="0">
                <a:solidFill>
                  <a:schemeClr val="bg1"/>
                </a:solidFill>
              </a:rPr>
              <a:t> </a:t>
            </a:r>
            <a:r>
              <a:rPr lang="pt-BR" sz="2000" b="1" dirty="0" err="1" smtClean="0">
                <a:solidFill>
                  <a:schemeClr val="bg1"/>
                </a:solidFill>
              </a:rPr>
              <a:t>Ridge</a:t>
            </a:r>
            <a:r>
              <a:rPr lang="pt-BR" sz="2000" b="1" dirty="0" smtClean="0">
                <a:solidFill>
                  <a:schemeClr val="bg1"/>
                </a:solidFill>
              </a:rPr>
              <a:t> no Parque </a:t>
            </a:r>
            <a:r>
              <a:rPr lang="pt-BR" sz="2000" b="1" dirty="0" err="1" smtClean="0">
                <a:solidFill>
                  <a:schemeClr val="bg1"/>
                </a:solidFill>
              </a:rPr>
              <a:t>National</a:t>
            </a:r>
            <a:r>
              <a:rPr lang="pt-BR" sz="2000" b="1" dirty="0" smtClean="0">
                <a:solidFill>
                  <a:schemeClr val="bg1"/>
                </a:solidFill>
              </a:rPr>
              <a:t> Yellowstone.</a:t>
            </a:r>
            <a:endParaRPr lang="pt-BR" sz="2000" b="1" dirty="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p:txBody>
      </p:sp>
      <p:sp>
        <p:nvSpPr>
          <p:cNvPr id="2" name="CaixaDeTexto 1"/>
          <p:cNvSpPr txBox="1"/>
          <p:nvPr/>
        </p:nvSpPr>
        <p:spPr>
          <a:xfrm>
            <a:off x="2267744" y="966356"/>
            <a:ext cx="4608512" cy="461665"/>
          </a:xfrm>
          <a:prstGeom prst="rect">
            <a:avLst/>
          </a:prstGeom>
          <a:noFill/>
        </p:spPr>
        <p:txBody>
          <a:bodyPr wrap="square" rtlCol="0">
            <a:spAutoFit/>
          </a:bodyPr>
          <a:lstStyle/>
          <a:p>
            <a:pPr algn="ctr"/>
            <a:r>
              <a:rPr lang="pt-BR" sz="2400" b="1" dirty="0" smtClean="0">
                <a:solidFill>
                  <a:schemeClr val="bg1"/>
                </a:solidFill>
              </a:rPr>
              <a:t>OS FLUXOS PIROCLÁSTICOS </a:t>
            </a:r>
            <a:endParaRPr lang="pt-BR" sz="2400" b="1" dirty="0">
              <a:solidFill>
                <a:schemeClr val="bg1"/>
              </a:solidFill>
            </a:endParaRPr>
          </a:p>
        </p:txBody>
      </p:sp>
      <p:pic>
        <p:nvPicPr>
          <p:cNvPr id="9" name="Picture 3" descr="Slide_65"/>
          <p:cNvPicPr>
            <a:picLocks noChangeAspect="1" noChangeArrowheads="1"/>
          </p:cNvPicPr>
          <p:nvPr/>
        </p:nvPicPr>
        <p:blipFill>
          <a:blip r:embed="rId4" cstate="print">
            <a:lum bright="6000"/>
          </a:blip>
          <a:srcRect/>
          <a:stretch>
            <a:fillRect/>
          </a:stretch>
        </p:blipFill>
        <p:spPr bwMode="auto">
          <a:xfrm>
            <a:off x="1071563" y="2057565"/>
            <a:ext cx="7073898" cy="4656255"/>
          </a:xfrm>
          <a:prstGeom prst="rect">
            <a:avLst/>
          </a:prstGeom>
          <a:noFill/>
          <a:ln w="9525">
            <a:noFill/>
            <a:miter lim="800000"/>
            <a:headEnd/>
            <a:tailEnd/>
          </a:ln>
        </p:spPr>
      </p:pic>
      <p:sp>
        <p:nvSpPr>
          <p:cNvPr id="4" name="CaixaDeTexto 3"/>
          <p:cNvSpPr txBox="1"/>
          <p:nvPr/>
        </p:nvSpPr>
        <p:spPr>
          <a:xfrm>
            <a:off x="134614" y="2260317"/>
            <a:ext cx="4896544" cy="1200329"/>
          </a:xfrm>
          <a:prstGeom prst="rect">
            <a:avLst/>
          </a:prstGeom>
          <a:solidFill>
            <a:srgbClr val="BEEAB7"/>
          </a:solidFill>
          <a:ln>
            <a:solidFill>
              <a:srgbClr val="000000"/>
            </a:solidFill>
          </a:ln>
          <a:scene3d>
            <a:camera prst="orthographicFront"/>
            <a:lightRig rig="threePt" dir="t"/>
          </a:scene3d>
          <a:sp3d>
            <a:bevelT/>
          </a:sp3d>
        </p:spPr>
        <p:txBody>
          <a:bodyPr wrap="square" rtlCol="0">
            <a:spAutoFit/>
          </a:bodyPr>
          <a:lstStyle/>
          <a:p>
            <a:pPr algn="ctr"/>
            <a:r>
              <a:rPr lang="pt-BR" b="1" dirty="0">
                <a:solidFill>
                  <a:srgbClr val="000000"/>
                </a:solidFill>
              </a:rPr>
              <a:t>Enterrados dentro das rochas vulcânicas que compõem a montanha estão 27 camadas distintas de florestas fósseis que floresceram 50 milhões de anos atrás.</a:t>
            </a:r>
          </a:p>
        </p:txBody>
      </p:sp>
      <p:sp>
        <p:nvSpPr>
          <p:cNvPr id="5" name="Retângulo 4"/>
          <p:cNvSpPr/>
          <p:nvPr/>
        </p:nvSpPr>
        <p:spPr bwMode="auto">
          <a:xfrm>
            <a:off x="1981200" y="3809564"/>
            <a:ext cx="3049958" cy="278495"/>
          </a:xfrm>
          <a:prstGeom prst="rect">
            <a:avLst/>
          </a:prstGeom>
          <a:noFill/>
          <a:ln w="349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sp>
        <p:nvSpPr>
          <p:cNvPr id="11" name="CaixaDeTexto 10"/>
          <p:cNvSpPr txBox="1"/>
          <p:nvPr/>
        </p:nvSpPr>
        <p:spPr>
          <a:xfrm>
            <a:off x="278630" y="4456368"/>
            <a:ext cx="4608512" cy="2308324"/>
          </a:xfrm>
          <a:prstGeom prst="rect">
            <a:avLst/>
          </a:prstGeom>
          <a:solidFill>
            <a:srgbClr val="D3BD6A"/>
          </a:solidFill>
          <a:ln>
            <a:solidFill>
              <a:srgbClr val="000000"/>
            </a:solidFill>
          </a:ln>
          <a:scene3d>
            <a:camera prst="orthographicFront"/>
            <a:lightRig rig="threePt" dir="t"/>
          </a:scene3d>
          <a:sp3d>
            <a:bevelT/>
          </a:sp3d>
        </p:spPr>
        <p:txBody>
          <a:bodyPr wrap="square" rtlCol="0">
            <a:spAutoFit/>
          </a:bodyPr>
          <a:lstStyle/>
          <a:p>
            <a:pPr algn="ctr"/>
            <a:r>
              <a:rPr lang="pt-BR" b="1" dirty="0">
                <a:solidFill>
                  <a:srgbClr val="000000"/>
                </a:solidFill>
              </a:rPr>
              <a:t>Erupções vulcânicas esporádicas que ocorreram durante um período de cerca de 20 mil anos enterraram muitas florestas sucessivas sob cobertores de cinzas e detritos vulcânicos. A água subterrânea que escorria através dos escombros vulcânicos ricos em sílica fossilizou a vegetação enterrada.</a:t>
            </a:r>
          </a:p>
        </p:txBody>
      </p:sp>
      <p:sp>
        <p:nvSpPr>
          <p:cNvPr id="13" name="CaixaDeTexto 12"/>
          <p:cNvSpPr txBox="1"/>
          <p:nvPr/>
        </p:nvSpPr>
        <p:spPr>
          <a:xfrm>
            <a:off x="5056558" y="5293817"/>
            <a:ext cx="3907236" cy="1477328"/>
          </a:xfrm>
          <a:prstGeom prst="rect">
            <a:avLst/>
          </a:prstGeom>
          <a:solidFill>
            <a:srgbClr val="DDC771"/>
          </a:solidFill>
          <a:ln>
            <a:solidFill>
              <a:srgbClr val="000000"/>
            </a:solidFill>
          </a:ln>
          <a:scene3d>
            <a:camera prst="orthographicFront"/>
            <a:lightRig rig="threePt" dir="t"/>
          </a:scene3d>
          <a:sp3d>
            <a:bevelT/>
          </a:sp3d>
        </p:spPr>
        <p:txBody>
          <a:bodyPr wrap="square" rtlCol="0">
            <a:spAutoFit/>
          </a:bodyPr>
          <a:lstStyle/>
          <a:p>
            <a:pPr algn="ctr"/>
            <a:r>
              <a:rPr lang="pt-BR" b="1" dirty="0">
                <a:solidFill>
                  <a:srgbClr val="000000"/>
                </a:solidFill>
              </a:rPr>
              <a:t>As florestas de fóssil do Yellowstone são </a:t>
            </a:r>
            <a:r>
              <a:rPr lang="pt-BR" b="1" dirty="0" smtClean="0">
                <a:solidFill>
                  <a:srgbClr val="000000"/>
                </a:solidFill>
              </a:rPr>
              <a:t>únicas... Muitos </a:t>
            </a:r>
            <a:r>
              <a:rPr lang="pt-BR" b="1" dirty="0">
                <a:solidFill>
                  <a:srgbClr val="000000"/>
                </a:solidFill>
              </a:rPr>
              <a:t>tocos ainda estão em pé nos mesmos locais onde cresceram há milhões de anos.</a:t>
            </a:r>
          </a:p>
        </p:txBody>
      </p:sp>
      <p:cxnSp>
        <p:nvCxnSpPr>
          <p:cNvPr id="15" name="Conector reto 14"/>
          <p:cNvCxnSpPr/>
          <p:nvPr/>
        </p:nvCxnSpPr>
        <p:spPr bwMode="auto">
          <a:xfrm flipV="1">
            <a:off x="5031158" y="3460646"/>
            <a:ext cx="0" cy="34891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Conector reto 16"/>
          <p:cNvCxnSpPr/>
          <p:nvPr/>
        </p:nvCxnSpPr>
        <p:spPr bwMode="auto">
          <a:xfrm flipH="1" flipV="1">
            <a:off x="134614" y="3460646"/>
            <a:ext cx="1846586" cy="34891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Retângulo 6"/>
          <p:cNvSpPr/>
          <p:nvPr/>
        </p:nvSpPr>
        <p:spPr bwMode="auto">
          <a:xfrm>
            <a:off x="5529943" y="2971800"/>
            <a:ext cx="45719" cy="4571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sp>
        <p:nvSpPr>
          <p:cNvPr id="16" name="Retângulo 15"/>
          <p:cNvSpPr/>
          <p:nvPr/>
        </p:nvSpPr>
        <p:spPr bwMode="auto">
          <a:xfrm>
            <a:off x="5715000" y="3263415"/>
            <a:ext cx="1611086" cy="361528"/>
          </a:xfrm>
          <a:prstGeom prst="rect">
            <a:avLst/>
          </a:prstGeom>
          <a:noFill/>
          <a:ln w="349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sp>
        <p:nvSpPr>
          <p:cNvPr id="18" name="Retângulo 17"/>
          <p:cNvSpPr/>
          <p:nvPr/>
        </p:nvSpPr>
        <p:spPr bwMode="auto">
          <a:xfrm>
            <a:off x="5959428" y="4767943"/>
            <a:ext cx="1867401" cy="381694"/>
          </a:xfrm>
          <a:prstGeom prst="rect">
            <a:avLst/>
          </a:prstGeom>
          <a:noFill/>
          <a:ln w="349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74425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3" grpId="0" animBg="1"/>
      <p:bldP spid="16" grpId="0" animBg="1"/>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4450" name="Picture 4" descr="Volcanic eruptions sign"/>
          <p:cNvPicPr>
            <a:picLocks noChangeAspect="1" noChangeArrowheads="1"/>
          </p:cNvPicPr>
          <p:nvPr/>
        </p:nvPicPr>
        <p:blipFill>
          <a:blip r:embed="rId3" cstate="print"/>
          <a:srcRect/>
          <a:stretch>
            <a:fillRect/>
          </a:stretch>
        </p:blipFill>
        <p:spPr bwMode="auto">
          <a:xfrm>
            <a:off x="544513" y="215900"/>
            <a:ext cx="8002587" cy="6407150"/>
          </a:xfrm>
          <a:prstGeom prst="rect">
            <a:avLst/>
          </a:prstGeom>
          <a:noFill/>
          <a:ln w="9525">
            <a:noFill/>
            <a:miter lim="800000"/>
            <a:headEnd/>
            <a:tailEnd/>
          </a:ln>
        </p:spPr>
      </p:pic>
      <p:sp>
        <p:nvSpPr>
          <p:cNvPr id="3" name="CaixaDeTexto 2"/>
          <p:cNvSpPr txBox="1"/>
          <p:nvPr/>
        </p:nvSpPr>
        <p:spPr>
          <a:xfrm>
            <a:off x="2241550" y="404664"/>
            <a:ext cx="4608512" cy="2031325"/>
          </a:xfrm>
          <a:prstGeom prst="rect">
            <a:avLst/>
          </a:prstGeom>
          <a:noFill/>
        </p:spPr>
        <p:txBody>
          <a:bodyPr wrap="square" rtlCol="0">
            <a:spAutoFit/>
          </a:bodyPr>
          <a:lstStyle/>
          <a:p>
            <a:r>
              <a:rPr lang="pt-BR" b="1" dirty="0"/>
              <a:t>Erupções vulcânicas esporádicas que ocorreram durante um período de cerca de 20 mil anos enterraram muitas florestas sucessivas sob cobertores de cinzas e detritos vulcânicos. A água subterrânea que escorria através dos escombros vulcânicos ricos em sílica fossilizou a vegetação enterrada.</a:t>
            </a:r>
          </a:p>
        </p:txBody>
      </p:sp>
    </p:spTree>
    <p:extLst>
      <p:ext uri="{BB962C8B-B14F-4D97-AF65-F5344CB8AC3E}">
        <p14:creationId xmlns:p14="http://schemas.microsoft.com/office/powerpoint/2010/main" val="2331773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426" name="Picture 11" descr="Fossil Forests sign 2"/>
          <p:cNvPicPr>
            <a:picLocks noChangeAspect="1" noChangeArrowheads="1"/>
          </p:cNvPicPr>
          <p:nvPr/>
        </p:nvPicPr>
        <p:blipFill>
          <a:blip r:embed="rId3" cstate="print"/>
          <a:srcRect l="2995"/>
          <a:stretch>
            <a:fillRect/>
          </a:stretch>
        </p:blipFill>
        <p:spPr bwMode="auto">
          <a:xfrm>
            <a:off x="1346200" y="152400"/>
            <a:ext cx="6735763" cy="4916488"/>
          </a:xfrm>
          <a:prstGeom prst="rect">
            <a:avLst/>
          </a:prstGeom>
          <a:noFill/>
          <a:ln w="9525">
            <a:noFill/>
            <a:miter lim="800000"/>
            <a:headEnd/>
            <a:tailEnd/>
          </a:ln>
        </p:spPr>
      </p:pic>
      <p:sp>
        <p:nvSpPr>
          <p:cNvPr id="103427" name="Line 5"/>
          <p:cNvSpPr>
            <a:spLocks noChangeShapeType="1"/>
          </p:cNvSpPr>
          <p:nvPr/>
        </p:nvSpPr>
        <p:spPr bwMode="auto">
          <a:xfrm flipH="1">
            <a:off x="760413" y="3659188"/>
            <a:ext cx="1574800" cy="1674812"/>
          </a:xfrm>
          <a:prstGeom prst="line">
            <a:avLst/>
          </a:prstGeom>
          <a:noFill/>
          <a:ln w="19050">
            <a:solidFill>
              <a:schemeClr val="tx1"/>
            </a:solidFill>
            <a:round/>
            <a:headEnd/>
            <a:tailEnd/>
          </a:ln>
        </p:spPr>
        <p:txBody>
          <a:bodyPr/>
          <a:lstStyle/>
          <a:p>
            <a:pPr fontAlgn="base">
              <a:spcBef>
                <a:spcPct val="0"/>
              </a:spcBef>
              <a:spcAft>
                <a:spcPct val="0"/>
              </a:spcAft>
            </a:pPr>
            <a:endParaRPr lang="en-US" sz="2800">
              <a:solidFill>
                <a:srgbClr val="000000"/>
              </a:solidFill>
            </a:endParaRPr>
          </a:p>
        </p:txBody>
      </p:sp>
      <p:sp>
        <p:nvSpPr>
          <p:cNvPr id="103428" name="Line 6"/>
          <p:cNvSpPr>
            <a:spLocks noChangeShapeType="1"/>
          </p:cNvSpPr>
          <p:nvPr/>
        </p:nvSpPr>
        <p:spPr bwMode="auto">
          <a:xfrm>
            <a:off x="7004050" y="3678238"/>
            <a:ext cx="1479550" cy="1654175"/>
          </a:xfrm>
          <a:prstGeom prst="line">
            <a:avLst/>
          </a:prstGeom>
          <a:noFill/>
          <a:ln w="19050">
            <a:solidFill>
              <a:schemeClr val="tx1"/>
            </a:solidFill>
            <a:round/>
            <a:headEnd/>
            <a:tailEnd/>
          </a:ln>
        </p:spPr>
        <p:txBody>
          <a:bodyPr/>
          <a:lstStyle/>
          <a:p>
            <a:pPr fontAlgn="base">
              <a:spcBef>
                <a:spcPct val="0"/>
              </a:spcBef>
              <a:spcAft>
                <a:spcPct val="0"/>
              </a:spcAft>
            </a:pPr>
            <a:endParaRPr lang="en-US" sz="2800">
              <a:solidFill>
                <a:srgbClr val="000000"/>
              </a:solidFill>
            </a:endParaRPr>
          </a:p>
        </p:txBody>
      </p:sp>
      <p:sp>
        <p:nvSpPr>
          <p:cNvPr id="103429" name="Rectangle 13"/>
          <p:cNvSpPr>
            <a:spLocks noGrp="1" noChangeArrowheads="1"/>
          </p:cNvSpPr>
          <p:nvPr>
            <p:ph type="title"/>
          </p:nvPr>
        </p:nvSpPr>
        <p:spPr>
          <a:xfrm>
            <a:off x="952500" y="5394325"/>
            <a:ext cx="7488238" cy="1189038"/>
          </a:xfrm>
        </p:spPr>
        <p:txBody>
          <a:bodyPr/>
          <a:lstStyle/>
          <a:p>
            <a:pPr algn="l" eaLnBrk="1" hangingPunct="1"/>
            <a:r>
              <a:rPr lang="en-US" sz="2800" b="0" smtClean="0"/>
              <a:t>Yellowstone’s fossil forests are unique…. Many stumps still stand upright in the same sites where they grew millions of years ago.</a:t>
            </a:r>
          </a:p>
        </p:txBody>
      </p:sp>
      <p:sp>
        <p:nvSpPr>
          <p:cNvPr id="7" name="CaixaDeTexto 6"/>
          <p:cNvSpPr txBox="1"/>
          <p:nvPr/>
        </p:nvSpPr>
        <p:spPr>
          <a:xfrm>
            <a:off x="2241550" y="404664"/>
            <a:ext cx="4608512" cy="2031325"/>
          </a:xfrm>
          <a:prstGeom prst="rect">
            <a:avLst/>
          </a:prstGeom>
          <a:noFill/>
        </p:spPr>
        <p:txBody>
          <a:bodyPr wrap="square" rtlCol="0">
            <a:spAutoFit/>
          </a:bodyPr>
          <a:lstStyle/>
          <a:p>
            <a:r>
              <a:rPr lang="pt-BR" b="1" dirty="0">
                <a:solidFill>
                  <a:schemeClr val="bg1"/>
                </a:solidFill>
              </a:rPr>
              <a:t>As florestas de fóssil do Yellowstone são únicas. Eles são os mais extensos do mundo - 40 milhas quadradas. Eles contêm a maior vulnerabilidade das plantas - mais de 100 espécies. Muitos tocos ainda estão em pé nos mesmos locais onde cresceram há milhões de anos.</a:t>
            </a:r>
          </a:p>
        </p:txBody>
      </p:sp>
    </p:spTree>
    <p:extLst>
      <p:ext uri="{BB962C8B-B14F-4D97-AF65-F5344CB8AC3E}">
        <p14:creationId xmlns:p14="http://schemas.microsoft.com/office/powerpoint/2010/main" val="2238937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OS FLUXOS</a:t>
            </a:r>
            <a:endParaRPr lang="pt-BR" sz="3600" b="1" kern="0" dirty="0">
              <a:ln w="1905"/>
              <a:solidFill>
                <a:srgbClr val="FFFFFF"/>
              </a:solidFill>
              <a:effectLst>
                <a:innerShdw blurRad="69850" dist="43180" dir="5400000">
                  <a:srgbClr val="000000">
                    <a:alpha val="65000"/>
                  </a:srgbClr>
                </a:innerShdw>
              </a:effectLst>
              <a:latin typeface="Arial" panose="020B0604020202020204" pitchFamily="34" charset="0"/>
              <a:cs typeface="Arial" panose="020B0604020202020204" pitchFamily="34" charset="0"/>
            </a:endParaRPr>
          </a:p>
        </p:txBody>
      </p:sp>
      <p:sp>
        <p:nvSpPr>
          <p:cNvPr id="14" name="CaixaDeTexto 13"/>
          <p:cNvSpPr txBox="1"/>
          <p:nvPr/>
        </p:nvSpPr>
        <p:spPr>
          <a:xfrm>
            <a:off x="179512" y="1567820"/>
            <a:ext cx="8784976" cy="3785652"/>
          </a:xfrm>
          <a:prstGeom prst="rect">
            <a:avLst/>
          </a:prstGeom>
          <a:noFill/>
        </p:spPr>
        <p:txBody>
          <a:bodyPr wrap="square" rtlCol="0">
            <a:spAutoFit/>
          </a:bodyPr>
          <a:lstStyle/>
          <a:p>
            <a:pPr algn="ctr"/>
            <a:r>
              <a:rPr lang="pt-BR" sz="2000" b="1" dirty="0" err="1">
                <a:solidFill>
                  <a:schemeClr val="bg1"/>
                </a:solidFill>
                <a:latin typeface="Arial" panose="020B0604020202020204" pitchFamily="34" charset="0"/>
                <a:cs typeface="Arial" panose="020B0604020202020204" pitchFamily="34" charset="0"/>
              </a:rPr>
              <a:t>Specimen</a:t>
            </a:r>
            <a:r>
              <a:rPr lang="pt-BR" sz="2000" b="1" dirty="0">
                <a:solidFill>
                  <a:schemeClr val="bg1"/>
                </a:solidFill>
                <a:latin typeface="Arial" panose="020B0604020202020204" pitchFamily="34" charset="0"/>
                <a:cs typeface="Arial" panose="020B0604020202020204" pitchFamily="34" charset="0"/>
              </a:rPr>
              <a:t> </a:t>
            </a:r>
            <a:r>
              <a:rPr lang="pt-BR" sz="2000" b="1" dirty="0" err="1" smtClean="0">
                <a:solidFill>
                  <a:schemeClr val="bg1"/>
                </a:solidFill>
                <a:latin typeface="Arial" panose="020B0604020202020204" pitchFamily="34" charset="0"/>
                <a:cs typeface="Arial" panose="020B0604020202020204" pitchFamily="34" charset="0"/>
              </a:rPr>
              <a:t>Ridge</a:t>
            </a:r>
            <a:r>
              <a:rPr lang="pt-BR" sz="2000" b="1" dirty="0" smtClean="0">
                <a:solidFill>
                  <a:schemeClr val="bg1"/>
                </a:solidFill>
                <a:latin typeface="Arial" panose="020B0604020202020204" pitchFamily="34" charset="0"/>
                <a:cs typeface="Arial" panose="020B0604020202020204" pitchFamily="34" charset="0"/>
              </a:rPr>
              <a:t> no Parque </a:t>
            </a:r>
            <a:r>
              <a:rPr lang="pt-BR" sz="2000" b="1" dirty="0" err="1" smtClean="0">
                <a:solidFill>
                  <a:schemeClr val="bg1"/>
                </a:solidFill>
                <a:latin typeface="Arial" panose="020B0604020202020204" pitchFamily="34" charset="0"/>
                <a:cs typeface="Arial" panose="020B0604020202020204" pitchFamily="34" charset="0"/>
              </a:rPr>
              <a:t>National</a:t>
            </a:r>
            <a:r>
              <a:rPr lang="pt-BR" sz="2000" b="1" dirty="0" smtClean="0">
                <a:solidFill>
                  <a:schemeClr val="bg1"/>
                </a:solidFill>
                <a:latin typeface="Arial" panose="020B0604020202020204" pitchFamily="34" charset="0"/>
                <a:cs typeface="Arial" panose="020B0604020202020204" pitchFamily="34" charset="0"/>
              </a:rPr>
              <a:t> Yellowstone.</a:t>
            </a:r>
            <a:endParaRPr lang="pt-BR" sz="2000" b="1" dirty="0">
              <a:solidFill>
                <a:schemeClr val="bg1"/>
              </a:solidFill>
              <a:latin typeface="Arial" panose="020B0604020202020204" pitchFamily="34" charset="0"/>
              <a:cs typeface="Arial" panose="020B0604020202020204" pitchFamily="34" charset="0"/>
            </a:endParaRPr>
          </a:p>
          <a:p>
            <a:pPr algn="ctr"/>
            <a:endParaRPr lang="pt-BR" sz="2000" b="1" dirty="0" smtClean="0">
              <a:solidFill>
                <a:schemeClr val="bg1"/>
              </a:solidFill>
              <a:latin typeface="Arial" panose="020B0604020202020204" pitchFamily="34" charset="0"/>
              <a:cs typeface="Arial" panose="020B0604020202020204" pitchFamily="34" charset="0"/>
            </a:endParaRPr>
          </a:p>
          <a:p>
            <a:pPr algn="ctr"/>
            <a:endParaRPr lang="pt-BR" sz="2000" b="1" dirty="0" smtClean="0">
              <a:solidFill>
                <a:schemeClr val="bg1"/>
              </a:solidFill>
              <a:latin typeface="Arial" panose="020B0604020202020204" pitchFamily="34" charset="0"/>
              <a:cs typeface="Arial" panose="020B0604020202020204" pitchFamily="34" charset="0"/>
            </a:endParaRPr>
          </a:p>
          <a:p>
            <a:pPr algn="ctr"/>
            <a:endParaRPr lang="pt-BR" sz="2000" b="1" dirty="0" smtClean="0">
              <a:solidFill>
                <a:schemeClr val="bg1"/>
              </a:solidFill>
              <a:latin typeface="Arial" panose="020B0604020202020204" pitchFamily="34" charset="0"/>
              <a:cs typeface="Arial" panose="020B0604020202020204" pitchFamily="34" charset="0"/>
            </a:endParaRPr>
          </a:p>
          <a:p>
            <a:pPr algn="ctr"/>
            <a:endParaRPr lang="pt-BR" sz="2000" b="1" dirty="0" smtClean="0">
              <a:solidFill>
                <a:schemeClr val="bg1"/>
              </a:solidFill>
              <a:latin typeface="Arial" panose="020B0604020202020204" pitchFamily="34" charset="0"/>
              <a:cs typeface="Arial" panose="020B0604020202020204" pitchFamily="34" charset="0"/>
            </a:endParaRPr>
          </a:p>
          <a:p>
            <a:pPr algn="ctr"/>
            <a:endParaRPr lang="pt-BR" sz="2000" b="1" dirty="0" smtClean="0">
              <a:solidFill>
                <a:schemeClr val="bg1"/>
              </a:solidFill>
              <a:latin typeface="Arial" panose="020B0604020202020204" pitchFamily="34" charset="0"/>
              <a:cs typeface="Arial" panose="020B0604020202020204" pitchFamily="34" charset="0"/>
            </a:endParaRPr>
          </a:p>
          <a:p>
            <a:pPr algn="ctr"/>
            <a:endParaRPr lang="pt-BR" sz="2000" b="1" dirty="0" smtClean="0">
              <a:solidFill>
                <a:schemeClr val="bg1"/>
              </a:solidFill>
              <a:latin typeface="Arial" panose="020B0604020202020204" pitchFamily="34" charset="0"/>
              <a:cs typeface="Arial" panose="020B0604020202020204" pitchFamily="34" charset="0"/>
            </a:endParaRPr>
          </a:p>
          <a:p>
            <a:pPr algn="ctr"/>
            <a:endParaRPr lang="pt-BR" sz="2000" b="1" dirty="0" smtClean="0">
              <a:solidFill>
                <a:schemeClr val="bg1"/>
              </a:solidFill>
              <a:latin typeface="Arial" panose="020B0604020202020204" pitchFamily="34" charset="0"/>
              <a:cs typeface="Arial" panose="020B0604020202020204" pitchFamily="34" charset="0"/>
            </a:endParaRPr>
          </a:p>
          <a:p>
            <a:pPr algn="ctr"/>
            <a:endParaRPr lang="pt-BR" sz="2000" b="1" dirty="0" smtClean="0">
              <a:solidFill>
                <a:schemeClr val="bg1"/>
              </a:solidFill>
              <a:latin typeface="Arial" panose="020B0604020202020204" pitchFamily="34" charset="0"/>
              <a:cs typeface="Arial" panose="020B0604020202020204" pitchFamily="34" charset="0"/>
            </a:endParaRPr>
          </a:p>
          <a:p>
            <a:pPr algn="ctr"/>
            <a:endParaRPr lang="pt-BR" sz="2000" b="1" dirty="0" smtClean="0">
              <a:solidFill>
                <a:schemeClr val="bg1"/>
              </a:solidFill>
              <a:latin typeface="Arial" panose="020B0604020202020204" pitchFamily="34" charset="0"/>
              <a:cs typeface="Arial" panose="020B0604020202020204" pitchFamily="34" charset="0"/>
            </a:endParaRPr>
          </a:p>
          <a:p>
            <a:pPr algn="ctr"/>
            <a:endParaRPr lang="pt-BR" sz="2000" b="1" dirty="0" smtClean="0">
              <a:solidFill>
                <a:schemeClr val="bg1"/>
              </a:solidFill>
              <a:latin typeface="Arial" panose="020B0604020202020204" pitchFamily="34" charset="0"/>
              <a:cs typeface="Arial" panose="020B0604020202020204" pitchFamily="34" charset="0"/>
            </a:endParaRPr>
          </a:p>
          <a:p>
            <a:pPr algn="ctr"/>
            <a:endParaRPr lang="pt-BR" sz="2000" b="1" dirty="0" smtClean="0">
              <a:solidFill>
                <a:schemeClr val="bg1"/>
              </a:solidFill>
              <a:latin typeface="Arial" panose="020B0604020202020204" pitchFamily="34" charset="0"/>
              <a:cs typeface="Arial" panose="020B0604020202020204" pitchFamily="34" charset="0"/>
            </a:endParaRPr>
          </a:p>
        </p:txBody>
      </p:sp>
      <p:sp>
        <p:nvSpPr>
          <p:cNvPr id="2" name="CaixaDeTexto 1"/>
          <p:cNvSpPr txBox="1"/>
          <p:nvPr/>
        </p:nvSpPr>
        <p:spPr>
          <a:xfrm>
            <a:off x="2267744" y="966356"/>
            <a:ext cx="4608512" cy="461665"/>
          </a:xfrm>
          <a:prstGeom prst="rect">
            <a:avLst/>
          </a:prstGeom>
          <a:noFill/>
        </p:spPr>
        <p:txBody>
          <a:bodyPr wrap="square" rtlCol="0">
            <a:spAutoFit/>
          </a:bodyPr>
          <a:lstStyle/>
          <a:p>
            <a:pPr algn="ctr"/>
            <a:r>
              <a:rPr lang="pt-BR" sz="2400" b="1" dirty="0" smtClean="0">
                <a:solidFill>
                  <a:schemeClr val="bg1"/>
                </a:solidFill>
                <a:latin typeface="Arial" panose="020B0604020202020204" pitchFamily="34" charset="0"/>
                <a:cs typeface="Arial" panose="020B0604020202020204" pitchFamily="34" charset="0"/>
              </a:rPr>
              <a:t>OS FLUXOS PIROCLÁSTICOS </a:t>
            </a:r>
            <a:endParaRPr lang="pt-BR" sz="2400" b="1" dirty="0">
              <a:solidFill>
                <a:schemeClr val="bg1"/>
              </a:solidFill>
              <a:latin typeface="Arial" panose="020B0604020202020204" pitchFamily="34" charset="0"/>
              <a:cs typeface="Arial" panose="020B0604020202020204" pitchFamily="34" charset="0"/>
            </a:endParaRPr>
          </a:p>
        </p:txBody>
      </p:sp>
      <p:pic>
        <p:nvPicPr>
          <p:cNvPr id="9" name="Picture 16" descr="Slide_67"/>
          <p:cNvPicPr>
            <a:picLocks noChangeAspect="1" noChangeArrowheads="1"/>
          </p:cNvPicPr>
          <p:nvPr/>
        </p:nvPicPr>
        <p:blipFill>
          <a:blip r:embed="rId5" cstate="print">
            <a:lum bright="18000"/>
          </a:blip>
          <a:srcRect/>
          <a:stretch>
            <a:fillRect/>
          </a:stretch>
        </p:blipFill>
        <p:spPr bwMode="auto">
          <a:xfrm>
            <a:off x="638635" y="2123760"/>
            <a:ext cx="3464595" cy="2286000"/>
          </a:xfrm>
          <a:prstGeom prst="rect">
            <a:avLst/>
          </a:prstGeom>
          <a:noFill/>
          <a:ln w="9525">
            <a:noFill/>
            <a:miter lim="800000"/>
            <a:headEnd/>
            <a:tailEnd/>
          </a:ln>
          <a:effectLst/>
        </p:spPr>
      </p:pic>
      <p:graphicFrame>
        <p:nvGraphicFramePr>
          <p:cNvPr id="10" name="Object 2"/>
          <p:cNvGraphicFramePr>
            <a:graphicFrameLocks noChangeAspect="1"/>
          </p:cNvGraphicFramePr>
          <p:nvPr/>
        </p:nvGraphicFramePr>
        <p:xfrm>
          <a:off x="4781720" y="2135470"/>
          <a:ext cx="3504277" cy="2286000"/>
        </p:xfrm>
        <a:graphic>
          <a:graphicData uri="http://schemas.openxmlformats.org/presentationml/2006/ole">
            <mc:AlternateContent xmlns:mc="http://schemas.openxmlformats.org/markup-compatibility/2006">
              <mc:Choice xmlns:v="urn:schemas-microsoft-com:vml" Requires="v">
                <p:oleObj spid="_x0000_s753680" name="Photo Editor Photo" r:id="rId6" imgW="7621064" imgH="4971429" progId="">
                  <p:embed/>
                </p:oleObj>
              </mc:Choice>
              <mc:Fallback>
                <p:oleObj name="Photo Editor Photo" r:id="rId6" imgW="7621064" imgH="4971429" progId="">
                  <p:embed/>
                  <p:pic>
                    <p:nvPicPr>
                      <p:cNvPr id="0" name=""/>
                      <p:cNvPicPr>
                        <a:picLocks noChangeAspect="1" noChangeArrowheads="1"/>
                      </p:cNvPicPr>
                      <p:nvPr/>
                    </p:nvPicPr>
                    <p:blipFill>
                      <a:blip r:embed="rId7">
                        <a:lum bright="6000"/>
                        <a:extLst>
                          <a:ext uri="{28A0092B-C50C-407E-A947-70E740481C1C}">
                            <a14:useLocalDpi xmlns:a14="http://schemas.microsoft.com/office/drawing/2010/main" val="0"/>
                          </a:ext>
                        </a:extLst>
                      </a:blip>
                      <a:srcRect/>
                      <a:stretch>
                        <a:fillRect/>
                      </a:stretch>
                    </p:blipFill>
                    <p:spPr bwMode="auto">
                      <a:xfrm>
                        <a:off x="4781720" y="2135470"/>
                        <a:ext cx="3504277" cy="2286000"/>
                      </a:xfrm>
                      <a:prstGeom prst="rect">
                        <a:avLst/>
                      </a:prstGeom>
                      <a:noFill/>
                      <a:ln>
                        <a:noFill/>
                      </a:ln>
                      <a:effectLst/>
                      <a:extLst/>
                    </p:spPr>
                  </p:pic>
                </p:oleObj>
              </mc:Fallback>
            </mc:AlternateContent>
          </a:graphicData>
        </a:graphic>
      </p:graphicFrame>
      <p:pic>
        <p:nvPicPr>
          <p:cNvPr id="11" name="Picture 10" descr="Related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5344" y="4490880"/>
            <a:ext cx="3047999" cy="2286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Object 2"/>
          <p:cNvGraphicFramePr>
            <a:graphicFrameLocks noChangeAspect="1"/>
          </p:cNvGraphicFramePr>
          <p:nvPr/>
        </p:nvGraphicFramePr>
        <p:xfrm>
          <a:off x="4781720" y="4516280"/>
          <a:ext cx="3524277" cy="2286000"/>
        </p:xfrm>
        <a:graphic>
          <a:graphicData uri="http://schemas.openxmlformats.org/presentationml/2006/ole">
            <mc:AlternateContent xmlns:mc="http://schemas.openxmlformats.org/markup-compatibility/2006">
              <mc:Choice xmlns:v="urn:schemas-microsoft-com:vml" Requires="v">
                <p:oleObj spid="_x0000_s753681" name="Photo Editor Photo" r:id="rId9" imgW="7621064" imgH="4944165" progId="">
                  <p:embed/>
                </p:oleObj>
              </mc:Choice>
              <mc:Fallback>
                <p:oleObj name="Photo Editor Photo" r:id="rId9" imgW="7621064" imgH="4944165"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1720" y="4516280"/>
                        <a:ext cx="3524277" cy="228600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4653913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OS FLUXOS</a:t>
            </a:r>
            <a:endParaRPr lang="pt-BR" sz="3600" b="1" kern="0" dirty="0">
              <a:ln w="1905"/>
              <a:solidFill>
                <a:srgbClr val="FFFFFF"/>
              </a:solidFill>
              <a:effectLst>
                <a:innerShdw blurRad="69850" dist="43180" dir="5400000">
                  <a:srgbClr val="000000">
                    <a:alpha val="65000"/>
                  </a:srgbClr>
                </a:innerShdw>
              </a:effectLst>
              <a:latin typeface="Arial" panose="020B0604020202020204" pitchFamily="34" charset="0"/>
              <a:cs typeface="Arial" panose="020B0604020202020204" pitchFamily="34" charset="0"/>
            </a:endParaRPr>
          </a:p>
        </p:txBody>
      </p:sp>
      <p:sp>
        <p:nvSpPr>
          <p:cNvPr id="14" name="CaixaDeTexto 13"/>
          <p:cNvSpPr txBox="1"/>
          <p:nvPr/>
        </p:nvSpPr>
        <p:spPr>
          <a:xfrm>
            <a:off x="179512" y="1567820"/>
            <a:ext cx="8784976" cy="4093428"/>
          </a:xfrm>
          <a:prstGeom prst="rect">
            <a:avLst/>
          </a:prstGeom>
          <a:noFill/>
        </p:spPr>
        <p:txBody>
          <a:bodyPr wrap="square" rtlCol="0">
            <a:spAutoFit/>
          </a:bodyPr>
          <a:lstStyle/>
          <a:p>
            <a:pPr algn="ctr"/>
            <a:r>
              <a:rPr lang="pt-BR" sz="2000" b="1" dirty="0" err="1" smtClean="0">
                <a:solidFill>
                  <a:schemeClr val="bg1"/>
                </a:solidFill>
                <a:latin typeface="Arial" panose="020B0604020202020204" pitchFamily="34" charset="0"/>
                <a:cs typeface="Arial" panose="020B0604020202020204" pitchFamily="34" charset="0"/>
              </a:rPr>
              <a:t>Mount</a:t>
            </a:r>
            <a:r>
              <a:rPr lang="pt-BR" sz="2000" b="1" dirty="0" smtClean="0">
                <a:solidFill>
                  <a:schemeClr val="bg1"/>
                </a:solidFill>
                <a:latin typeface="Arial" panose="020B0604020202020204" pitchFamily="34" charset="0"/>
                <a:cs typeface="Arial" panose="020B0604020202020204" pitchFamily="34" charset="0"/>
              </a:rPr>
              <a:t> Saint Helen apoiou a ideia que estes árvore foram transportados e enterrados junto com atividade vulcânica.</a:t>
            </a:r>
            <a:endParaRPr lang="pt-BR" sz="2000" b="1" dirty="0">
              <a:solidFill>
                <a:schemeClr val="bg1"/>
              </a:solidFill>
              <a:latin typeface="Arial" panose="020B0604020202020204" pitchFamily="34" charset="0"/>
              <a:cs typeface="Arial" panose="020B0604020202020204" pitchFamily="34" charset="0"/>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a:p>
            <a:pPr algn="ctr"/>
            <a:endParaRPr lang="pt-BR" sz="2000" b="1" dirty="0" smtClean="0">
              <a:solidFill>
                <a:schemeClr val="bg1"/>
              </a:solidFill>
            </a:endParaRPr>
          </a:p>
        </p:txBody>
      </p:sp>
      <p:sp>
        <p:nvSpPr>
          <p:cNvPr id="2" name="CaixaDeTexto 1"/>
          <p:cNvSpPr txBox="1"/>
          <p:nvPr/>
        </p:nvSpPr>
        <p:spPr>
          <a:xfrm>
            <a:off x="2267744" y="966356"/>
            <a:ext cx="4608512" cy="461665"/>
          </a:xfrm>
          <a:prstGeom prst="rect">
            <a:avLst/>
          </a:prstGeom>
          <a:noFill/>
        </p:spPr>
        <p:txBody>
          <a:bodyPr wrap="square" rtlCol="0">
            <a:spAutoFit/>
          </a:bodyPr>
          <a:lstStyle/>
          <a:p>
            <a:pPr algn="ctr"/>
            <a:r>
              <a:rPr lang="pt-BR" sz="2400" b="1" dirty="0" smtClean="0">
                <a:solidFill>
                  <a:schemeClr val="bg1"/>
                </a:solidFill>
                <a:latin typeface="Arial" panose="020B0604020202020204" pitchFamily="34" charset="0"/>
                <a:cs typeface="Arial" panose="020B0604020202020204" pitchFamily="34" charset="0"/>
              </a:rPr>
              <a:t>OS FLUXOS PIROCLÁSTICOS </a:t>
            </a:r>
            <a:endParaRPr lang="pt-BR" sz="2400" b="1" dirty="0">
              <a:solidFill>
                <a:schemeClr val="bg1"/>
              </a:solidFill>
              <a:latin typeface="Arial" panose="020B0604020202020204" pitchFamily="34" charset="0"/>
              <a:cs typeface="Arial" panose="020B0604020202020204" pitchFamily="34" charset="0"/>
            </a:endParaRPr>
          </a:p>
        </p:txBody>
      </p:sp>
      <p:sp>
        <p:nvSpPr>
          <p:cNvPr id="13" name="No tree roots…"/>
          <p:cNvSpPr txBox="1">
            <a:spLocks/>
          </p:cNvSpPr>
          <p:nvPr/>
        </p:nvSpPr>
        <p:spPr bwMode="auto">
          <a:xfrm>
            <a:off x="226888" y="2805922"/>
            <a:ext cx="4607633" cy="18335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defRPr sz="6400"/>
            </a:pPr>
            <a:r>
              <a:rPr lang="pt-BR" sz="2000" b="1" kern="0" dirty="0" smtClean="0">
                <a:solidFill>
                  <a:schemeClr val="bg1"/>
                </a:solidFill>
                <a:latin typeface="Arial" panose="020B0604020202020204" pitchFamily="34" charset="0"/>
                <a:cs typeface="Arial" panose="020B0604020202020204" pitchFamily="34" charset="0"/>
              </a:rPr>
              <a:t>Evidencias</a:t>
            </a:r>
            <a:r>
              <a:rPr lang="en-US" sz="2000" b="1" kern="0" dirty="0" smtClean="0">
                <a:solidFill>
                  <a:schemeClr val="bg1"/>
                </a:solidFill>
                <a:latin typeface="Arial" panose="020B0604020202020204" pitchFamily="34" charset="0"/>
                <a:cs typeface="Arial" panose="020B0604020202020204" pitchFamily="34" charset="0"/>
              </a:rPr>
              <a:t>:</a:t>
            </a:r>
          </a:p>
          <a:p>
            <a:pPr>
              <a:lnSpc>
                <a:spcPct val="90000"/>
              </a:lnSpc>
              <a:defRPr sz="6400"/>
            </a:pPr>
            <a:r>
              <a:rPr lang="pt-BR" sz="2000" b="1" kern="0" dirty="0" smtClean="0">
                <a:solidFill>
                  <a:schemeClr val="bg1"/>
                </a:solidFill>
                <a:latin typeface="Arial" panose="020B0604020202020204" pitchFamily="34" charset="0"/>
                <a:cs typeface="Arial" panose="020B0604020202020204" pitchFamily="34" charset="0"/>
              </a:rPr>
              <a:t>Árvores sem raízes.</a:t>
            </a:r>
          </a:p>
          <a:p>
            <a:pPr>
              <a:lnSpc>
                <a:spcPct val="90000"/>
              </a:lnSpc>
              <a:defRPr sz="6400"/>
            </a:pPr>
            <a:r>
              <a:rPr lang="pt-BR" sz="2000" b="1" kern="0" dirty="0" smtClean="0">
                <a:solidFill>
                  <a:schemeClr val="bg1"/>
                </a:solidFill>
                <a:latin typeface="Arial" panose="020B0604020202020204" pitchFamily="34" charset="0"/>
                <a:cs typeface="Arial" panose="020B0604020202020204" pitchFamily="34" charset="0"/>
              </a:rPr>
              <a:t>Não existem solos verdadeiros.</a:t>
            </a:r>
            <a:endParaRPr lang="pt-BR" sz="2000" b="1" kern="0" dirty="0">
              <a:solidFill>
                <a:schemeClr val="bg1"/>
              </a:solidFill>
              <a:latin typeface="Arial" panose="020B0604020202020204" pitchFamily="34" charset="0"/>
              <a:cs typeface="Arial" panose="020B0604020202020204" pitchFamily="34" charset="0"/>
            </a:endParaRPr>
          </a:p>
          <a:p>
            <a:pPr>
              <a:lnSpc>
                <a:spcPct val="90000"/>
              </a:lnSpc>
              <a:defRPr sz="6400"/>
            </a:pPr>
            <a:r>
              <a:rPr lang="pt-BR" sz="2000" b="1" kern="0" dirty="0">
                <a:solidFill>
                  <a:schemeClr val="bg1"/>
                </a:solidFill>
                <a:latin typeface="Arial" panose="020B0604020202020204" pitchFamily="34" charset="0"/>
                <a:cs typeface="Arial" panose="020B0604020202020204" pitchFamily="34" charset="0"/>
              </a:rPr>
              <a:t>Nenhum fóssil animal</a:t>
            </a:r>
          </a:p>
          <a:p>
            <a:pPr>
              <a:lnSpc>
                <a:spcPct val="90000"/>
              </a:lnSpc>
              <a:defRPr sz="6400"/>
            </a:pPr>
            <a:r>
              <a:rPr lang="pt-BR" sz="2000" b="1" kern="0" dirty="0">
                <a:solidFill>
                  <a:schemeClr val="bg1"/>
                </a:solidFill>
                <a:latin typeface="Arial" panose="020B0604020202020204" pitchFamily="34" charset="0"/>
                <a:cs typeface="Arial" panose="020B0604020202020204" pitchFamily="34" charset="0"/>
              </a:rPr>
              <a:t>Anéis de árvores com </a:t>
            </a:r>
            <a:r>
              <a:rPr lang="pt-BR" sz="2000" b="1" kern="0" dirty="0" smtClean="0">
                <a:solidFill>
                  <a:schemeClr val="bg1"/>
                </a:solidFill>
                <a:latin typeface="Arial" panose="020B0604020202020204" pitchFamily="34" charset="0"/>
                <a:cs typeface="Arial" panose="020B0604020202020204" pitchFamily="34" charset="0"/>
              </a:rPr>
              <a:t>padrões semelhantes.</a:t>
            </a:r>
          </a:p>
          <a:p>
            <a:pPr marL="0" indent="0">
              <a:lnSpc>
                <a:spcPct val="90000"/>
              </a:lnSpc>
              <a:buNone/>
              <a:defRPr sz="6400"/>
            </a:pPr>
            <a:endParaRPr lang="pt-BR" sz="2000" b="1" kern="0" dirty="0" smtClean="0">
              <a:solidFill>
                <a:schemeClr val="bg1"/>
              </a:solidFill>
              <a:latin typeface="Arial" panose="020B0604020202020204" pitchFamily="34" charset="0"/>
              <a:cs typeface="Arial" panose="020B0604020202020204" pitchFamily="34" charset="0"/>
            </a:endParaRPr>
          </a:p>
          <a:p>
            <a:pPr marL="0" indent="0" algn="ctr">
              <a:lnSpc>
                <a:spcPct val="90000"/>
              </a:lnSpc>
              <a:buNone/>
              <a:defRPr sz="6400"/>
            </a:pPr>
            <a:r>
              <a:rPr lang="pt-BR" sz="2000" b="1" kern="0" dirty="0" smtClean="0">
                <a:solidFill>
                  <a:schemeClr val="bg1"/>
                </a:solidFill>
                <a:latin typeface="Arial" panose="020B0604020202020204" pitchFamily="34" charset="0"/>
                <a:cs typeface="Arial" panose="020B0604020202020204" pitchFamily="34" charset="0"/>
              </a:rPr>
              <a:t>Conclusão:</a:t>
            </a:r>
          </a:p>
          <a:p>
            <a:pPr marL="0" indent="0" algn="ctr">
              <a:lnSpc>
                <a:spcPct val="90000"/>
              </a:lnSpc>
              <a:buNone/>
              <a:defRPr sz="6400"/>
            </a:pPr>
            <a:r>
              <a:rPr lang="pt-BR" sz="2000" b="1" kern="0" dirty="0">
                <a:solidFill>
                  <a:schemeClr val="bg1"/>
                </a:solidFill>
                <a:latin typeface="Arial" panose="020B0604020202020204" pitchFamily="34" charset="0"/>
                <a:cs typeface="Arial" panose="020B0604020202020204" pitchFamily="34" charset="0"/>
              </a:rPr>
              <a:t>Camadas foram depositadas em semanas ou meses.</a:t>
            </a:r>
            <a:endParaRPr lang="en-US" sz="2000" b="1" kern="0" dirty="0">
              <a:solidFill>
                <a:schemeClr val="bg1"/>
              </a:solidFill>
              <a:latin typeface="Arial" panose="020B0604020202020204" pitchFamily="34" charset="0"/>
              <a:cs typeface="Arial" panose="020B0604020202020204" pitchFamily="34" charset="0"/>
            </a:endParaRPr>
          </a:p>
        </p:txBody>
      </p:sp>
      <p:pic>
        <p:nvPicPr>
          <p:cNvPr id="16" name="Picture 2" descr="Cut Away of Specimen Ridge lee"/>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310312" y="2973774"/>
            <a:ext cx="3357897" cy="3331423"/>
          </a:xfrm>
          <a:prstGeom prst="rect">
            <a:avLst/>
          </a:prstGeom>
          <a:solidFill>
            <a:schemeClr val="bg1"/>
          </a:solidFill>
          <a:ln w="41275">
            <a:solidFill>
              <a:srgbClr val="000000"/>
            </a:solidFill>
            <a:miter lim="800000"/>
            <a:headEnd/>
            <a:tailEnd/>
          </a:ln>
        </p:spPr>
      </p:pic>
    </p:spTree>
    <p:extLst>
      <p:ext uri="{BB962C8B-B14F-4D97-AF65-F5344CB8AC3E}">
        <p14:creationId xmlns:p14="http://schemas.microsoft.com/office/powerpoint/2010/main" val="321034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p:tmAbs val="0"/>
                                  </p:iterate>
                                  <p:childTnLst>
                                    <p:set>
                                      <p:cBhvr>
                                        <p:cTn id="21" fill="hold"/>
                                        <p:tgtEl>
                                          <p:spTgt spid="13">
                                            <p:txEl>
                                              <p:pRg st="3" end="3"/>
                                            </p:txEl>
                                          </p:spTgt>
                                        </p:tgtEl>
                                        <p:attrNameLst>
                                          <p:attrName>style.visibility</p:attrName>
                                        </p:attrNameLst>
                                      </p:cBhvr>
                                      <p:to>
                                        <p:strVal val="visible"/>
                                      </p:to>
                                    </p:set>
                                    <p:animEffect transition="in" filter="wipe(left)">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p:tmAbs val="0"/>
                                  </p:iterate>
                                  <p:childTnLst>
                                    <p:set>
                                      <p:cBhvr>
                                        <p:cTn id="26" fill="hold"/>
                                        <p:tgtEl>
                                          <p:spTgt spid="13">
                                            <p:txEl>
                                              <p:pRg st="4" end="4"/>
                                            </p:txEl>
                                          </p:spTgt>
                                        </p:tgtEl>
                                        <p:attrNameLst>
                                          <p:attrName>style.visibility</p:attrName>
                                        </p:attrNameLst>
                                      </p:cBhvr>
                                      <p:to>
                                        <p:strVal val="visible"/>
                                      </p:to>
                                    </p:set>
                                    <p:animEffect transition="in" filter="wipe(left)">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p:tmAbs val="0"/>
                                  </p:iterate>
                                  <p:childTnLst>
                                    <p:set>
                                      <p:cBhvr>
                                        <p:cTn id="31" fill="hold"/>
                                        <p:tgtEl>
                                          <p:spTgt spid="13">
                                            <p:txEl>
                                              <p:pRg st="6" end="6"/>
                                            </p:txEl>
                                          </p:spTgt>
                                        </p:tgtEl>
                                        <p:attrNameLst>
                                          <p:attrName>style.visibility</p:attrName>
                                        </p:attrNameLst>
                                      </p:cBhvr>
                                      <p:to>
                                        <p:strVal val="visible"/>
                                      </p:to>
                                    </p:set>
                                    <p:animEffect transition="in" filter="wipe(left)">
                                      <p:cBhvr>
                                        <p:cTn id="32" dur="500"/>
                                        <p:tgtEl>
                                          <p:spTgt spid="1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p:tmAbs val="0"/>
                                  </p:iterate>
                                  <p:childTnLst>
                                    <p:set>
                                      <p:cBhvr>
                                        <p:cTn id="36" fill="hold"/>
                                        <p:tgtEl>
                                          <p:spTgt spid="13">
                                            <p:txEl>
                                              <p:pRg st="7" end="7"/>
                                            </p:txEl>
                                          </p:spTgt>
                                        </p:tgtEl>
                                        <p:attrNameLst>
                                          <p:attrName>style.visibility</p:attrName>
                                        </p:attrNameLst>
                                      </p:cBhvr>
                                      <p:to>
                                        <p:strVal val="visible"/>
                                      </p:to>
                                    </p:set>
                                    <p:animEffect transition="in" filter="wipe(left)">
                                      <p:cBhvr>
                                        <p:cTn id="37"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bldLvl="5"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59</a:t>
            </a:fld>
            <a:endParaRPr lang="en-US">
              <a:solidFill>
                <a:srgbClr val="663300"/>
              </a:solidFill>
            </a:endParaRPr>
          </a:p>
        </p:txBody>
      </p:sp>
      <p:sp>
        <p:nvSpPr>
          <p:cNvPr id="14" name="CaixaDeTexto 13"/>
          <p:cNvSpPr txBox="1"/>
          <p:nvPr/>
        </p:nvSpPr>
        <p:spPr>
          <a:xfrm>
            <a:off x="179512" y="1520195"/>
            <a:ext cx="8784976" cy="2739211"/>
          </a:xfrm>
          <a:prstGeom prst="rect">
            <a:avLst/>
          </a:prstGeom>
          <a:noFill/>
        </p:spPr>
        <p:txBody>
          <a:bodyPr wrap="square" rtlCol="0">
            <a:spAutoFit/>
          </a:bodyPr>
          <a:lstStyle/>
          <a:p>
            <a:r>
              <a:rPr lang="pt-BR" sz="2000" dirty="0" smtClean="0">
                <a:solidFill>
                  <a:srgbClr val="FFFFFF"/>
                </a:solidFill>
              </a:rPr>
              <a:t>O segundo tipo de fluxo é o </a:t>
            </a:r>
            <a:r>
              <a:rPr lang="pt-BR" sz="2000" dirty="0" err="1" smtClean="0">
                <a:solidFill>
                  <a:srgbClr val="FFFFFF"/>
                </a:solidFill>
              </a:rPr>
              <a:t>lahar</a:t>
            </a:r>
            <a:r>
              <a:rPr lang="pt-BR" sz="2000" dirty="0" smtClean="0">
                <a:solidFill>
                  <a:srgbClr val="FFFFFF"/>
                </a:solidFill>
              </a:rPr>
              <a:t>.</a:t>
            </a:r>
            <a:r>
              <a:rPr lang="pt-BR" sz="2000" dirty="0">
                <a:solidFill>
                  <a:srgbClr val="FFFFFF"/>
                </a:solidFill>
              </a:rPr>
              <a:t> </a:t>
            </a:r>
            <a:r>
              <a:rPr lang="pt-BR" sz="2000" dirty="0" smtClean="0">
                <a:solidFill>
                  <a:srgbClr val="FFFFFF"/>
                </a:solidFill>
              </a:rPr>
              <a:t>Ele</a:t>
            </a:r>
            <a:r>
              <a:rPr lang="pt-BR" sz="2000" dirty="0">
                <a:solidFill>
                  <a:srgbClr val="FFFFFF"/>
                </a:solidFill>
              </a:rPr>
              <a:t> é um tipo </a:t>
            </a:r>
            <a:r>
              <a:rPr lang="pt-BR" sz="2000" dirty="0">
                <a:solidFill>
                  <a:schemeClr val="bg1"/>
                </a:solidFill>
              </a:rPr>
              <a:t>violento de fluxo de material piroclástico (lama vulcânica ou detritos), suspenso em água, que </a:t>
            </a:r>
            <a:r>
              <a:rPr lang="pt-BR" sz="2000" dirty="0">
                <a:solidFill>
                  <a:srgbClr val="FFFFFF"/>
                </a:solidFill>
              </a:rPr>
              <a:t>tem </a:t>
            </a:r>
            <a:r>
              <a:rPr lang="pt-BR" sz="2000" dirty="0" smtClean="0">
                <a:solidFill>
                  <a:srgbClr val="FFFFFF"/>
                </a:solidFill>
              </a:rPr>
              <a:t>a </a:t>
            </a:r>
            <a:r>
              <a:rPr lang="pt-BR" sz="2000" dirty="0">
                <a:solidFill>
                  <a:srgbClr val="FFFFFF"/>
                </a:solidFill>
              </a:rPr>
              <a:t>consistência, viscosidade e densidade aproximada do concreto úmido: fluido quando em movimento, sólido em repouso. </a:t>
            </a:r>
            <a:endParaRPr lang="pt-BR" sz="2000" dirty="0" smtClean="0">
              <a:solidFill>
                <a:srgbClr val="FFFFFF"/>
              </a:solidFill>
            </a:endParaRPr>
          </a:p>
          <a:p>
            <a:endParaRPr lang="pt-BR" sz="1200" dirty="0">
              <a:solidFill>
                <a:srgbClr val="FFFFFF"/>
              </a:solidFill>
            </a:endParaRPr>
          </a:p>
          <a:p>
            <a:r>
              <a:rPr lang="pt-BR" sz="2000" dirty="0">
                <a:solidFill>
                  <a:schemeClr val="bg1"/>
                </a:solidFill>
              </a:rPr>
              <a:t>O material desce de um vulcão, tipicamente ao longo de um vale fluvial, e pode fluir dezenas de metros por segundo (22 </a:t>
            </a:r>
            <a:r>
              <a:rPr lang="pt-BR" sz="2000" dirty="0" err="1">
                <a:solidFill>
                  <a:schemeClr val="bg1"/>
                </a:solidFill>
              </a:rPr>
              <a:t>mph</a:t>
            </a:r>
            <a:r>
              <a:rPr lang="pt-BR" sz="2000" dirty="0">
                <a:solidFill>
                  <a:schemeClr val="bg1"/>
                </a:solidFill>
              </a:rPr>
              <a:t> ou mais).</a:t>
            </a:r>
          </a:p>
          <a:p>
            <a:endParaRPr lang="pt-BR" sz="2000" dirty="0">
              <a:solidFill>
                <a:srgbClr val="FFFFFF"/>
              </a:solidFill>
            </a:endParaRPr>
          </a:p>
          <a:p>
            <a:endParaRPr lang="pt-BR" sz="2000" dirty="0" smtClean="0">
              <a:solidFill>
                <a:srgbClr val="FFFFFF"/>
              </a:solidFill>
            </a:endParaRPr>
          </a:p>
        </p:txBody>
      </p:sp>
      <p:sp>
        <p:nvSpPr>
          <p:cNvPr id="2" name="CaixaDeTexto 1"/>
          <p:cNvSpPr txBox="1"/>
          <p:nvPr/>
        </p:nvSpPr>
        <p:spPr>
          <a:xfrm>
            <a:off x="1962150" y="929461"/>
            <a:ext cx="5266159" cy="461665"/>
          </a:xfrm>
          <a:prstGeom prst="rect">
            <a:avLst/>
          </a:prstGeom>
          <a:noFill/>
        </p:spPr>
        <p:txBody>
          <a:bodyPr wrap="square" rtlCol="0">
            <a:spAutoFit/>
          </a:bodyPr>
          <a:lstStyle/>
          <a:p>
            <a:pPr algn="ctr"/>
            <a:r>
              <a:rPr lang="pt-BR" sz="2400" b="1" dirty="0" smtClean="0">
                <a:solidFill>
                  <a:srgbClr val="FFFFFF"/>
                </a:solidFill>
              </a:rPr>
              <a:t>LAHAR (FLUXO DE LAMA)</a:t>
            </a:r>
            <a:endParaRPr lang="pt-BR" sz="2400" b="1" dirty="0">
              <a:solidFill>
                <a:srgbClr val="FFFFFF"/>
              </a:solidFill>
            </a:endParaRPr>
          </a:p>
        </p:txBody>
      </p:sp>
      <p:pic>
        <p:nvPicPr>
          <p:cNvPr id="9" name="Picture 7" descr="https://upload.wikimedia.org/wikipedia/commons/thumb/b/bf/Hot_lahar_at_Santiaguito.jpg/220px-Hot_lahar_at_Santiaguito.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7615" y="4029074"/>
            <a:ext cx="3180066" cy="19947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MSH Log Jam on Cowlitz"/>
          <p:cNvPicPr>
            <a:picLocks noChangeAspect="1" noChangeArrowheads="1"/>
          </p:cNvPicPr>
          <p:nvPr/>
        </p:nvPicPr>
        <p:blipFill>
          <a:blip r:embed="rId6" cstate="print">
            <a:lum bright="18000"/>
          </a:blip>
          <a:srcRect l="722" t="1793" r="1443" b="1332"/>
          <a:stretch>
            <a:fillRect/>
          </a:stretch>
        </p:blipFill>
        <p:spPr bwMode="auto">
          <a:xfrm>
            <a:off x="1330473" y="4029075"/>
            <a:ext cx="2501603" cy="1994769"/>
          </a:xfrm>
          <a:prstGeom prst="rect">
            <a:avLst/>
          </a:prstGeom>
          <a:noFill/>
          <a:ln w="9525">
            <a:noFill/>
            <a:miter lim="800000"/>
            <a:headEnd/>
            <a:tailEnd/>
          </a:ln>
        </p:spPr>
      </p:pic>
    </p:spTree>
    <p:extLst>
      <p:ext uri="{BB962C8B-B14F-4D97-AF65-F5344CB8AC3E}">
        <p14:creationId xmlns:p14="http://schemas.microsoft.com/office/powerpoint/2010/main" val="116903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4" name="Espaço Reservado para Texto 3"/>
          <p:cNvSpPr>
            <a:spLocks noGrp="1"/>
          </p:cNvSpPr>
          <p:nvPr>
            <p:ph type="body" sz="half" idx="2"/>
          </p:nvPr>
        </p:nvSpPr>
        <p:spPr/>
        <p:txBody>
          <a:bodyPr/>
          <a:lstStyle/>
          <a:p>
            <a:endParaRPr lang="pt-BR" dirty="0"/>
          </a:p>
        </p:txBody>
      </p:sp>
      <p:pic>
        <p:nvPicPr>
          <p:cNvPr id="20" name="Imagem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 y="1885"/>
            <a:ext cx="4665497" cy="3499123"/>
          </a:xfrm>
          <a:prstGeom prst="rect">
            <a:avLst/>
          </a:prstGeom>
        </p:spPr>
      </p:pic>
      <p:pic>
        <p:nvPicPr>
          <p:cNvPr id="22" name="Imagem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4" y="3691567"/>
            <a:ext cx="4714131" cy="3170253"/>
          </a:xfrm>
          <a:prstGeom prst="rect">
            <a:avLst/>
          </a:prstGeom>
        </p:spPr>
      </p:pic>
      <p:pic>
        <p:nvPicPr>
          <p:cNvPr id="24" name="Imagem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2293" y="3274817"/>
            <a:ext cx="2318992" cy="1687947"/>
          </a:xfrm>
          <a:prstGeom prst="rect">
            <a:avLst/>
          </a:prstGeom>
        </p:spPr>
      </p:pic>
      <p:pic>
        <p:nvPicPr>
          <p:cNvPr id="25" name="Imagem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6567" y="5160279"/>
            <a:ext cx="2218486" cy="1605041"/>
          </a:xfrm>
          <a:prstGeom prst="rect">
            <a:avLst/>
          </a:prstGeom>
        </p:spPr>
      </p:pic>
      <p:pic>
        <p:nvPicPr>
          <p:cNvPr id="27" name="Imagem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7283" y="1505481"/>
            <a:ext cx="2172569" cy="1571821"/>
          </a:xfrm>
          <a:prstGeom prst="rect">
            <a:avLst/>
          </a:prstGeom>
        </p:spPr>
      </p:pic>
      <p:pic>
        <p:nvPicPr>
          <p:cNvPr id="11" name="Imagem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82293" y="-32742"/>
            <a:ext cx="2006830" cy="1466786"/>
          </a:xfrm>
          <a:prstGeom prst="rect">
            <a:avLst/>
          </a:prstGeom>
        </p:spPr>
      </p:pic>
    </p:spTree>
    <p:extLst>
      <p:ext uri="{BB962C8B-B14F-4D97-AF65-F5344CB8AC3E}">
        <p14:creationId xmlns:p14="http://schemas.microsoft.com/office/powerpoint/2010/main" val="2494569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60</a:t>
            </a:fld>
            <a:endParaRPr lang="en-US">
              <a:solidFill>
                <a:srgbClr val="663300"/>
              </a:solidFill>
            </a:endParaRPr>
          </a:p>
        </p:txBody>
      </p:sp>
      <p:sp>
        <p:nvSpPr>
          <p:cNvPr id="2" name="CaixaDeTexto 1"/>
          <p:cNvSpPr txBox="1"/>
          <p:nvPr/>
        </p:nvSpPr>
        <p:spPr>
          <a:xfrm>
            <a:off x="1962150" y="929461"/>
            <a:ext cx="5266159" cy="461665"/>
          </a:xfrm>
          <a:prstGeom prst="rect">
            <a:avLst/>
          </a:prstGeom>
          <a:noFill/>
        </p:spPr>
        <p:txBody>
          <a:bodyPr wrap="square" rtlCol="0">
            <a:spAutoFit/>
          </a:bodyPr>
          <a:lstStyle/>
          <a:p>
            <a:pPr algn="ctr"/>
            <a:r>
              <a:rPr lang="pt-BR" sz="2400" b="1" dirty="0" smtClean="0">
                <a:solidFill>
                  <a:srgbClr val="FFFFFF"/>
                </a:solidFill>
              </a:rPr>
              <a:t>LAHAR (FLUXO DE LAMA)</a:t>
            </a:r>
            <a:endParaRPr lang="pt-BR" sz="2400" b="1" dirty="0">
              <a:solidFill>
                <a:srgbClr val="FFFFFF"/>
              </a:solidFill>
            </a:endParaRPr>
          </a:p>
        </p:txBody>
      </p:sp>
      <p:sp>
        <p:nvSpPr>
          <p:cNvPr id="8" name="CaixaDeTexto 7"/>
          <p:cNvSpPr txBox="1"/>
          <p:nvPr/>
        </p:nvSpPr>
        <p:spPr>
          <a:xfrm>
            <a:off x="124892" y="1186044"/>
            <a:ext cx="8839595" cy="3170099"/>
          </a:xfrm>
          <a:prstGeom prst="rect">
            <a:avLst/>
          </a:prstGeom>
          <a:noFill/>
        </p:spPr>
        <p:txBody>
          <a:bodyPr wrap="square" rtlCol="0">
            <a:spAutoFit/>
          </a:bodyPr>
          <a:lstStyle/>
          <a:p>
            <a:endParaRPr lang="pt-BR" sz="2000" dirty="0">
              <a:solidFill>
                <a:schemeClr val="bg1"/>
              </a:solidFill>
            </a:endParaRPr>
          </a:p>
          <a:p>
            <a:r>
              <a:rPr lang="pt-BR" sz="2000" dirty="0" smtClean="0">
                <a:solidFill>
                  <a:schemeClr val="bg1"/>
                </a:solidFill>
              </a:rPr>
              <a:t>Um </a:t>
            </a:r>
            <a:r>
              <a:rPr lang="pt-BR" sz="2000" dirty="0" err="1" smtClean="0">
                <a:solidFill>
                  <a:schemeClr val="bg1"/>
                </a:solidFill>
              </a:rPr>
              <a:t>lahar</a:t>
            </a:r>
            <a:r>
              <a:rPr lang="pt-BR" sz="2000" dirty="0" smtClean="0">
                <a:solidFill>
                  <a:schemeClr val="bg1"/>
                </a:solidFill>
              </a:rPr>
              <a:t>, </a:t>
            </a:r>
            <a:r>
              <a:rPr lang="pt-BR" sz="2000" dirty="0">
                <a:solidFill>
                  <a:schemeClr val="bg1"/>
                </a:solidFill>
              </a:rPr>
              <a:t>de tamanho e intensidade </a:t>
            </a:r>
            <a:r>
              <a:rPr lang="pt-BR" sz="2000" dirty="0" smtClean="0">
                <a:solidFill>
                  <a:schemeClr val="bg1"/>
                </a:solidFill>
              </a:rPr>
              <a:t>suficientes, </a:t>
            </a:r>
            <a:r>
              <a:rPr lang="pt-BR" sz="2000" dirty="0">
                <a:solidFill>
                  <a:schemeClr val="bg1"/>
                </a:solidFill>
              </a:rPr>
              <a:t>pode </a:t>
            </a:r>
            <a:r>
              <a:rPr lang="pt-BR" sz="2000" dirty="0" smtClean="0">
                <a:solidFill>
                  <a:schemeClr val="bg1"/>
                </a:solidFill>
              </a:rPr>
              <a:t>destruir </a:t>
            </a:r>
            <a:r>
              <a:rPr lang="pt-BR" sz="2000" dirty="0">
                <a:solidFill>
                  <a:schemeClr val="bg1"/>
                </a:solidFill>
              </a:rPr>
              <a:t>virtualmente qualquer estrutura em seu caminho e é capaz de esculpir seu próprio </a:t>
            </a:r>
            <a:r>
              <a:rPr lang="pt-BR" sz="2000" dirty="0" smtClean="0">
                <a:solidFill>
                  <a:schemeClr val="bg1"/>
                </a:solidFill>
              </a:rPr>
              <a:t>caminho. </a:t>
            </a:r>
            <a:r>
              <a:rPr lang="pt-BR" sz="2000" dirty="0">
                <a:solidFill>
                  <a:schemeClr val="bg1"/>
                </a:solidFill>
              </a:rPr>
              <a:t> Por outro lado, </a:t>
            </a:r>
            <a:r>
              <a:rPr lang="pt-BR" sz="2000" dirty="0" smtClean="0">
                <a:solidFill>
                  <a:schemeClr val="bg1"/>
                </a:solidFill>
              </a:rPr>
              <a:t>ele </a:t>
            </a:r>
            <a:r>
              <a:rPr lang="pt-BR" sz="2000" dirty="0">
                <a:solidFill>
                  <a:schemeClr val="bg1"/>
                </a:solidFill>
              </a:rPr>
              <a:t>rapidamente perde força quando sai do canal de seu fluxo: até cabanas frágeis podem permanecer em pé, enquanto ao mesmo tempo são enterradas na linha do telhado na lama. A viscosidade de um </a:t>
            </a:r>
            <a:r>
              <a:rPr lang="pt-BR" sz="2000" dirty="0" err="1">
                <a:solidFill>
                  <a:schemeClr val="bg1"/>
                </a:solidFill>
              </a:rPr>
              <a:t>lahar</a:t>
            </a:r>
            <a:r>
              <a:rPr lang="pt-BR" sz="2000" dirty="0">
                <a:solidFill>
                  <a:schemeClr val="bg1"/>
                </a:solidFill>
              </a:rPr>
              <a:t> diminui com o tempo, e solidifica rapidamente ao parar.</a:t>
            </a:r>
          </a:p>
          <a:p>
            <a:endParaRPr lang="pt-BR" sz="2000" dirty="0" smtClean="0">
              <a:solidFill>
                <a:schemeClr val="bg1"/>
              </a:solidFill>
            </a:endParaRPr>
          </a:p>
          <a:p>
            <a:pPr marL="457200" indent="-457200">
              <a:buAutoNum type="arabicPeriod"/>
            </a:pPr>
            <a:endParaRPr lang="pt-BR" sz="2000" dirty="0">
              <a:solidFill>
                <a:schemeClr val="bg1"/>
              </a:solidFill>
            </a:endParaRPr>
          </a:p>
          <a:p>
            <a:pPr marL="457200" indent="-457200">
              <a:buFontTx/>
              <a:buAutoNum type="arabicPeriod"/>
            </a:pPr>
            <a:endParaRPr lang="pt-BR" sz="2000" dirty="0">
              <a:solidFill>
                <a:srgbClr val="FFFFFF"/>
              </a:solidFill>
            </a:endParaRPr>
          </a:p>
        </p:txBody>
      </p:sp>
      <p:pic>
        <p:nvPicPr>
          <p:cNvPr id="10" name="Picture 4"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2150" y="3701591"/>
            <a:ext cx="5117654" cy="293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5924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61</a:t>
            </a:fld>
            <a:endParaRPr lang="en-US">
              <a:solidFill>
                <a:srgbClr val="663300"/>
              </a:solidFill>
            </a:endParaRPr>
          </a:p>
        </p:txBody>
      </p:sp>
      <p:sp>
        <p:nvSpPr>
          <p:cNvPr id="2" name="CaixaDeTexto 1"/>
          <p:cNvSpPr txBox="1"/>
          <p:nvPr/>
        </p:nvSpPr>
        <p:spPr>
          <a:xfrm>
            <a:off x="1962150" y="929461"/>
            <a:ext cx="5266159" cy="461665"/>
          </a:xfrm>
          <a:prstGeom prst="rect">
            <a:avLst/>
          </a:prstGeom>
          <a:noFill/>
        </p:spPr>
        <p:txBody>
          <a:bodyPr wrap="square" rtlCol="0">
            <a:spAutoFit/>
          </a:bodyPr>
          <a:lstStyle/>
          <a:p>
            <a:pPr algn="ctr"/>
            <a:r>
              <a:rPr lang="pt-BR" sz="2400" b="1" dirty="0" smtClean="0">
                <a:solidFill>
                  <a:srgbClr val="FFFFFF"/>
                </a:solidFill>
              </a:rPr>
              <a:t>LAHAR (FLUXO DE LAMA)</a:t>
            </a:r>
            <a:endParaRPr lang="pt-BR" sz="2400" b="1" dirty="0">
              <a:solidFill>
                <a:srgbClr val="FFFFFF"/>
              </a:solidFill>
            </a:endParaRPr>
          </a:p>
        </p:txBody>
      </p:sp>
      <p:sp>
        <p:nvSpPr>
          <p:cNvPr id="8" name="CaixaDeTexto 7"/>
          <p:cNvSpPr txBox="1"/>
          <p:nvPr/>
        </p:nvSpPr>
        <p:spPr>
          <a:xfrm>
            <a:off x="124892" y="1186044"/>
            <a:ext cx="8839595" cy="2554545"/>
          </a:xfrm>
          <a:prstGeom prst="rect">
            <a:avLst/>
          </a:prstGeom>
          <a:noFill/>
        </p:spPr>
        <p:txBody>
          <a:bodyPr wrap="square" rtlCol="0">
            <a:spAutoFit/>
          </a:bodyPr>
          <a:lstStyle/>
          <a:p>
            <a:endParaRPr lang="pt-BR" sz="2000" dirty="0">
              <a:solidFill>
                <a:schemeClr val="bg1"/>
              </a:solidFill>
            </a:endParaRPr>
          </a:p>
          <a:p>
            <a:r>
              <a:rPr lang="pt-BR" sz="2000" dirty="0">
                <a:solidFill>
                  <a:schemeClr val="bg1"/>
                </a:solidFill>
              </a:rPr>
              <a:t>A partir da erupção do Monte Santa Helena em 18 de maio de 1980, 200 milhões de metros cúbicos de material foram depositados por lama vulcânica nos canais do rio na base do Monte Santa Helena.</a:t>
            </a:r>
          </a:p>
          <a:p>
            <a:endParaRPr lang="pt-BR" sz="2000" dirty="0">
              <a:solidFill>
                <a:schemeClr val="bg1"/>
              </a:solidFill>
            </a:endParaRPr>
          </a:p>
          <a:p>
            <a:r>
              <a:rPr lang="pt-BR" sz="2000" dirty="0" smtClean="0">
                <a:solidFill>
                  <a:schemeClr val="bg1"/>
                </a:solidFill>
              </a:rPr>
              <a:t>Uma </a:t>
            </a:r>
            <a:r>
              <a:rPr lang="pt-BR" sz="2000" dirty="0">
                <a:solidFill>
                  <a:schemeClr val="bg1"/>
                </a:solidFill>
              </a:rPr>
              <a:t>cratera de dois quilômetros e meia de largura foi formada. O lado norte da montanha experimentou o maior deslizamento de detritos já registrado</a:t>
            </a:r>
            <a:r>
              <a:rPr lang="pt-BR" sz="2000" dirty="0" smtClean="0">
                <a:solidFill>
                  <a:schemeClr val="bg1"/>
                </a:solidFill>
              </a:rPr>
              <a:t>.</a:t>
            </a:r>
            <a:endParaRPr lang="pt-BR" sz="2000" dirty="0">
              <a:solidFill>
                <a:schemeClr val="bg1"/>
              </a:solidFill>
            </a:endParaRPr>
          </a:p>
          <a:p>
            <a:pPr marL="457200" indent="-457200">
              <a:buFontTx/>
              <a:buAutoNum type="arabicPeriod"/>
            </a:pPr>
            <a:endParaRPr lang="pt-BR" sz="2000" dirty="0">
              <a:solidFill>
                <a:srgbClr val="FFFFFF"/>
              </a:solidFill>
            </a:endParaRPr>
          </a:p>
        </p:txBody>
      </p:sp>
      <p:pic>
        <p:nvPicPr>
          <p:cNvPr id="9" name="Picture 2" descr="File:Mount St. Helens after eruption aerial.jpg">
            <a:hlinkClick r:id="rId4"/>
          </p:cNvPr>
          <p:cNvPicPr>
            <a:picLocks noGrp="1" noChangeAspect="1" noChangeArrowheads="1"/>
          </p:cNvPicPr>
          <p:nvPr>
            <p:ph idx="1"/>
          </p:nvPr>
        </p:nvPicPr>
        <p:blipFill>
          <a:blip r:embed="rId5" cstate="print"/>
          <a:srcRect/>
          <a:stretch>
            <a:fillRect/>
          </a:stretch>
        </p:blipFill>
        <p:spPr bwMode="auto">
          <a:xfrm>
            <a:off x="663316" y="3572699"/>
            <a:ext cx="3975359" cy="2990837"/>
          </a:xfrm>
          <a:prstGeom prst="rect">
            <a:avLst/>
          </a:prstGeom>
          <a:noFill/>
        </p:spPr>
      </p:pic>
      <p:pic>
        <p:nvPicPr>
          <p:cNvPr id="11" name="Imagem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1625" y="3575158"/>
            <a:ext cx="3701394" cy="2988378"/>
          </a:xfrm>
          <a:prstGeom prst="rect">
            <a:avLst/>
          </a:prstGeom>
        </p:spPr>
      </p:pic>
    </p:spTree>
    <p:extLst>
      <p:ext uri="{BB962C8B-B14F-4D97-AF65-F5344CB8AC3E}">
        <p14:creationId xmlns:p14="http://schemas.microsoft.com/office/powerpoint/2010/main" val="241671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62</a:t>
            </a:fld>
            <a:endParaRPr lang="en-US">
              <a:solidFill>
                <a:srgbClr val="663300"/>
              </a:solidFill>
            </a:endParaRPr>
          </a:p>
        </p:txBody>
      </p:sp>
      <p:sp>
        <p:nvSpPr>
          <p:cNvPr id="2" name="CaixaDeTexto 1"/>
          <p:cNvSpPr txBox="1"/>
          <p:nvPr/>
        </p:nvSpPr>
        <p:spPr>
          <a:xfrm>
            <a:off x="1962150" y="929461"/>
            <a:ext cx="5266159" cy="461665"/>
          </a:xfrm>
          <a:prstGeom prst="rect">
            <a:avLst/>
          </a:prstGeom>
          <a:noFill/>
        </p:spPr>
        <p:txBody>
          <a:bodyPr wrap="square" rtlCol="0">
            <a:spAutoFit/>
          </a:bodyPr>
          <a:lstStyle/>
          <a:p>
            <a:pPr algn="ctr"/>
            <a:r>
              <a:rPr lang="pt-BR" sz="2400" b="1" dirty="0" smtClean="0">
                <a:solidFill>
                  <a:srgbClr val="FFFFFF"/>
                </a:solidFill>
              </a:rPr>
              <a:t>LAHAR (FLUXO DE LAMA)</a:t>
            </a:r>
            <a:endParaRPr lang="pt-BR" sz="2400" b="1" dirty="0">
              <a:solidFill>
                <a:srgbClr val="FFFFFF"/>
              </a:solidFill>
            </a:endParaRPr>
          </a:p>
        </p:txBody>
      </p:sp>
      <p:sp>
        <p:nvSpPr>
          <p:cNvPr id="8" name="CaixaDeTexto 7"/>
          <p:cNvSpPr txBox="1"/>
          <p:nvPr/>
        </p:nvSpPr>
        <p:spPr>
          <a:xfrm>
            <a:off x="124892" y="1186044"/>
            <a:ext cx="8839595" cy="2246769"/>
          </a:xfrm>
          <a:prstGeom prst="rect">
            <a:avLst/>
          </a:prstGeom>
          <a:noFill/>
        </p:spPr>
        <p:txBody>
          <a:bodyPr wrap="square" rtlCol="0">
            <a:spAutoFit/>
          </a:bodyPr>
          <a:lstStyle/>
          <a:p>
            <a:endParaRPr lang="pt-BR" sz="2000" dirty="0">
              <a:solidFill>
                <a:schemeClr val="bg1"/>
              </a:solidFill>
            </a:endParaRPr>
          </a:p>
          <a:p>
            <a:r>
              <a:rPr lang="pt-BR" sz="2000" dirty="0" smtClean="0">
                <a:solidFill>
                  <a:schemeClr val="bg1"/>
                </a:solidFill>
              </a:rPr>
              <a:t>As </a:t>
            </a:r>
            <a:r>
              <a:rPr lang="pt-BR" sz="2000" dirty="0">
                <a:solidFill>
                  <a:schemeClr val="bg1"/>
                </a:solidFill>
              </a:rPr>
              <a:t>correntes de lama dessa erupção e as de 12 de junho de 1980 e 19 de março de 1982 arruinaram pontes e casas, criaram camadas sedimentares e esculpiram cânions.</a:t>
            </a:r>
          </a:p>
          <a:p>
            <a:endParaRPr lang="pt-BR" sz="2000" dirty="0" smtClean="0">
              <a:solidFill>
                <a:schemeClr val="bg1"/>
              </a:solidFill>
            </a:endParaRPr>
          </a:p>
          <a:p>
            <a:pPr marL="457200" indent="-457200">
              <a:buAutoNum type="arabicPeriod"/>
            </a:pPr>
            <a:endParaRPr lang="pt-BR" sz="2000" dirty="0">
              <a:solidFill>
                <a:schemeClr val="bg1"/>
              </a:solidFill>
            </a:endParaRPr>
          </a:p>
          <a:p>
            <a:pPr marL="457200" indent="-457200">
              <a:buFontTx/>
              <a:buAutoNum type="arabicPeriod"/>
            </a:pPr>
            <a:endParaRPr lang="pt-BR" sz="2000" dirty="0">
              <a:solidFill>
                <a:srgbClr val="FFFFFF"/>
              </a:solidFill>
            </a:endParaRPr>
          </a:p>
        </p:txBody>
      </p:sp>
      <p:pic>
        <p:nvPicPr>
          <p:cNvPr id="7" name="Picture 9" descr="MSH Log Jam on Cowlitz"/>
          <p:cNvPicPr>
            <a:picLocks noChangeAspect="1" noChangeArrowheads="1"/>
          </p:cNvPicPr>
          <p:nvPr/>
        </p:nvPicPr>
        <p:blipFill>
          <a:blip r:embed="rId4" cstate="print">
            <a:lum bright="18000"/>
          </a:blip>
          <a:srcRect l="722" t="1793" r="1443" b="1332"/>
          <a:stretch>
            <a:fillRect/>
          </a:stretch>
        </p:blipFill>
        <p:spPr bwMode="auto">
          <a:xfrm>
            <a:off x="751604" y="3415624"/>
            <a:ext cx="3092021" cy="2465566"/>
          </a:xfrm>
          <a:prstGeom prst="rect">
            <a:avLst/>
          </a:prstGeom>
          <a:noFill/>
          <a:ln w="9525">
            <a:noFill/>
            <a:miter lim="800000"/>
            <a:headEnd/>
            <a:tailEnd/>
          </a:ln>
        </p:spPr>
      </p:pic>
      <p:pic>
        <p:nvPicPr>
          <p:cNvPr id="9" name="Image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5229" y="3420453"/>
            <a:ext cx="3653144" cy="2443547"/>
          </a:xfrm>
          <a:prstGeom prst="rect">
            <a:avLst/>
          </a:prstGeom>
        </p:spPr>
      </p:pic>
    </p:spTree>
    <p:extLst>
      <p:ext uri="{BB962C8B-B14F-4D97-AF65-F5344CB8AC3E}">
        <p14:creationId xmlns:p14="http://schemas.microsoft.com/office/powerpoint/2010/main" val="23639715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63</a:t>
            </a:fld>
            <a:endParaRPr lang="en-US">
              <a:solidFill>
                <a:srgbClr val="663300"/>
              </a:solidFill>
            </a:endParaRPr>
          </a:p>
        </p:txBody>
      </p:sp>
      <p:sp>
        <p:nvSpPr>
          <p:cNvPr id="2" name="CaixaDeTexto 1"/>
          <p:cNvSpPr txBox="1"/>
          <p:nvPr/>
        </p:nvSpPr>
        <p:spPr>
          <a:xfrm>
            <a:off x="1962150" y="929461"/>
            <a:ext cx="5266159" cy="461665"/>
          </a:xfrm>
          <a:prstGeom prst="rect">
            <a:avLst/>
          </a:prstGeom>
          <a:noFill/>
        </p:spPr>
        <p:txBody>
          <a:bodyPr wrap="square" rtlCol="0">
            <a:spAutoFit/>
          </a:bodyPr>
          <a:lstStyle/>
          <a:p>
            <a:pPr algn="ctr"/>
            <a:r>
              <a:rPr lang="pt-BR" sz="2400" b="1" dirty="0" smtClean="0">
                <a:solidFill>
                  <a:srgbClr val="FFFFFF"/>
                </a:solidFill>
              </a:rPr>
              <a:t>LAHAR (FLUXO DE LAMA)</a:t>
            </a:r>
            <a:endParaRPr lang="pt-BR" sz="2400" b="1" dirty="0">
              <a:solidFill>
                <a:srgbClr val="FFFFFF"/>
              </a:solidFill>
            </a:endParaRPr>
          </a:p>
        </p:txBody>
      </p:sp>
      <p:sp>
        <p:nvSpPr>
          <p:cNvPr id="8" name="CaixaDeTexto 7"/>
          <p:cNvSpPr txBox="1"/>
          <p:nvPr/>
        </p:nvSpPr>
        <p:spPr>
          <a:xfrm>
            <a:off x="124892" y="1186044"/>
            <a:ext cx="8839595" cy="2554545"/>
          </a:xfrm>
          <a:prstGeom prst="rect">
            <a:avLst/>
          </a:prstGeom>
          <a:noFill/>
        </p:spPr>
        <p:txBody>
          <a:bodyPr wrap="square" rtlCol="0">
            <a:spAutoFit/>
          </a:bodyPr>
          <a:lstStyle/>
          <a:p>
            <a:endParaRPr lang="pt-BR" sz="2000" dirty="0">
              <a:solidFill>
                <a:schemeClr val="bg1"/>
              </a:solidFill>
            </a:endParaRPr>
          </a:p>
          <a:p>
            <a:r>
              <a:rPr lang="pt-BR" sz="2000" dirty="0" smtClean="0">
                <a:solidFill>
                  <a:schemeClr val="bg1"/>
                </a:solidFill>
              </a:rPr>
              <a:t>O que vimos diante dos nossos olhos era a formação RÁPIDA de camadas de rocha sedimentário e a formação RÁPIDA de cânions. Isso mostra que não necessita milhões de anos para a formação de estratos de rochas sedimentárias.</a:t>
            </a:r>
            <a:endParaRPr lang="pt-BR" sz="2000" dirty="0">
              <a:solidFill>
                <a:schemeClr val="bg1"/>
              </a:solidFill>
            </a:endParaRPr>
          </a:p>
          <a:p>
            <a:endParaRPr lang="pt-BR" sz="2000" dirty="0" smtClean="0">
              <a:solidFill>
                <a:schemeClr val="bg1"/>
              </a:solidFill>
            </a:endParaRPr>
          </a:p>
          <a:p>
            <a:pPr marL="457200" indent="-457200">
              <a:buAutoNum type="arabicPeriod"/>
            </a:pPr>
            <a:endParaRPr lang="pt-BR" sz="2000" dirty="0">
              <a:solidFill>
                <a:schemeClr val="bg1"/>
              </a:solidFill>
            </a:endParaRPr>
          </a:p>
          <a:p>
            <a:pPr marL="457200" indent="-457200">
              <a:buFontTx/>
              <a:buAutoNum type="arabicPeriod"/>
            </a:pPr>
            <a:endParaRPr lang="pt-BR" sz="2000" dirty="0">
              <a:solidFill>
                <a:srgbClr val="FFFFFF"/>
              </a:solidFill>
            </a:endParaRPr>
          </a:p>
        </p:txBody>
      </p:sp>
      <p:pic>
        <p:nvPicPr>
          <p:cNvPr id="10" name="Image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632" y="3004753"/>
            <a:ext cx="2395967" cy="3604104"/>
          </a:xfrm>
          <a:prstGeom prst="rect">
            <a:avLst/>
          </a:prstGeom>
        </p:spPr>
      </p:pic>
      <p:pic>
        <p:nvPicPr>
          <p:cNvPr id="11" name="Espaço Reservado para Imagem Onlin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3203664" y="2985511"/>
            <a:ext cx="5446584" cy="3632871"/>
          </a:xfrm>
          <a:prstGeom prst="rect">
            <a:avLst/>
          </a:prstGeom>
          <a:noFill/>
          <a:ln w="9525">
            <a:noFill/>
            <a:miter lim="800000"/>
            <a:headEnd/>
            <a:tailEnd/>
          </a:ln>
        </p:spPr>
      </p:pic>
    </p:spTree>
    <p:extLst>
      <p:ext uri="{BB962C8B-B14F-4D97-AF65-F5344CB8AC3E}">
        <p14:creationId xmlns:p14="http://schemas.microsoft.com/office/powerpoint/2010/main" val="13141638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64</a:t>
            </a:fld>
            <a:endParaRPr lang="en-US">
              <a:solidFill>
                <a:srgbClr val="663300"/>
              </a:solidFill>
            </a:endParaRPr>
          </a:p>
        </p:txBody>
      </p:sp>
      <p:sp>
        <p:nvSpPr>
          <p:cNvPr id="2" name="CaixaDeTexto 1"/>
          <p:cNvSpPr txBox="1"/>
          <p:nvPr/>
        </p:nvSpPr>
        <p:spPr>
          <a:xfrm>
            <a:off x="1962150" y="929461"/>
            <a:ext cx="5266159" cy="461665"/>
          </a:xfrm>
          <a:prstGeom prst="rect">
            <a:avLst/>
          </a:prstGeom>
          <a:noFill/>
        </p:spPr>
        <p:txBody>
          <a:bodyPr wrap="square" rtlCol="0">
            <a:spAutoFit/>
          </a:bodyPr>
          <a:lstStyle/>
          <a:p>
            <a:pPr algn="ctr"/>
            <a:r>
              <a:rPr lang="pt-BR" sz="2400" b="1" dirty="0" smtClean="0">
                <a:solidFill>
                  <a:srgbClr val="FFFFFF"/>
                </a:solidFill>
              </a:rPr>
              <a:t>LAHAR (FLUXO DE LAMA)</a:t>
            </a:r>
            <a:endParaRPr lang="pt-BR" sz="2400" b="1" dirty="0">
              <a:solidFill>
                <a:srgbClr val="FFFFFF"/>
              </a:solidFill>
            </a:endParaRPr>
          </a:p>
        </p:txBody>
      </p:sp>
      <p:sp>
        <p:nvSpPr>
          <p:cNvPr id="8" name="CaixaDeTexto 7"/>
          <p:cNvSpPr txBox="1"/>
          <p:nvPr/>
        </p:nvSpPr>
        <p:spPr>
          <a:xfrm>
            <a:off x="124892" y="1186044"/>
            <a:ext cx="8839595" cy="1323439"/>
          </a:xfrm>
          <a:prstGeom prst="rect">
            <a:avLst/>
          </a:prstGeom>
          <a:noFill/>
        </p:spPr>
        <p:txBody>
          <a:bodyPr wrap="square" rtlCol="0">
            <a:spAutoFit/>
          </a:bodyPr>
          <a:lstStyle/>
          <a:p>
            <a:endParaRPr lang="pt-BR" sz="2000" dirty="0">
              <a:solidFill>
                <a:schemeClr val="bg1"/>
              </a:solidFill>
            </a:endParaRPr>
          </a:p>
          <a:p>
            <a:r>
              <a:rPr lang="pt-BR" sz="2000" dirty="0" smtClean="0">
                <a:solidFill>
                  <a:schemeClr val="bg1"/>
                </a:solidFill>
              </a:rPr>
              <a:t>Olha o que a revista </a:t>
            </a:r>
            <a:r>
              <a:rPr lang="pt-BR" sz="2000" dirty="0" err="1" smtClean="0">
                <a:solidFill>
                  <a:schemeClr val="bg1"/>
                </a:solidFill>
              </a:rPr>
              <a:t>National</a:t>
            </a:r>
            <a:r>
              <a:rPr lang="pt-BR" sz="2000" dirty="0" smtClean="0">
                <a:solidFill>
                  <a:schemeClr val="bg1"/>
                </a:solidFill>
              </a:rPr>
              <a:t> </a:t>
            </a:r>
            <a:r>
              <a:rPr lang="pt-BR" sz="2000" dirty="0" err="1" smtClean="0">
                <a:solidFill>
                  <a:schemeClr val="bg1"/>
                </a:solidFill>
              </a:rPr>
              <a:t>Geographic</a:t>
            </a:r>
            <a:r>
              <a:rPr lang="pt-BR" sz="2000" dirty="0" smtClean="0">
                <a:solidFill>
                  <a:schemeClr val="bg1"/>
                </a:solidFill>
              </a:rPr>
              <a:t> de maio de 2000 (p. 21) falou sobre o rio que si encontro agora neste área.</a:t>
            </a:r>
            <a:endParaRPr lang="pt-BR" sz="2000" dirty="0">
              <a:solidFill>
                <a:schemeClr val="bg1"/>
              </a:solidFill>
            </a:endParaRPr>
          </a:p>
          <a:p>
            <a:pPr marL="457200" indent="-457200">
              <a:buFontTx/>
              <a:buAutoNum type="arabicPeriod"/>
            </a:pPr>
            <a:endParaRPr lang="pt-BR" sz="2000" dirty="0">
              <a:solidFill>
                <a:srgbClr val="FFFFFF"/>
              </a:solidFill>
            </a:endParaRPr>
          </a:p>
        </p:txBody>
      </p:sp>
      <p:pic>
        <p:nvPicPr>
          <p:cNvPr id="10" name="Image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632" y="3004753"/>
            <a:ext cx="2395967" cy="3604104"/>
          </a:xfrm>
          <a:prstGeom prst="rect">
            <a:avLst/>
          </a:prstGeom>
        </p:spPr>
      </p:pic>
      <p:pic>
        <p:nvPicPr>
          <p:cNvPr id="11" name="Espaço Reservado para Imagem Onlin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3203664" y="2985511"/>
            <a:ext cx="5446584" cy="3632871"/>
          </a:xfrm>
          <a:prstGeom prst="rect">
            <a:avLst/>
          </a:prstGeom>
          <a:noFill/>
          <a:ln w="9525">
            <a:noFill/>
            <a:miter lim="800000"/>
            <a:headEnd/>
            <a:tailEnd/>
          </a:ln>
        </p:spPr>
      </p:pic>
    </p:spTree>
    <p:extLst>
      <p:ext uri="{BB962C8B-B14F-4D97-AF65-F5344CB8AC3E}">
        <p14:creationId xmlns:p14="http://schemas.microsoft.com/office/powerpoint/2010/main" val="15039863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65</a:t>
            </a:fld>
            <a:endParaRPr lang="en-US">
              <a:solidFill>
                <a:srgbClr val="663300"/>
              </a:solidFill>
            </a:endParaRPr>
          </a:p>
        </p:txBody>
      </p:sp>
      <p:sp>
        <p:nvSpPr>
          <p:cNvPr id="2" name="CaixaDeTexto 1"/>
          <p:cNvSpPr txBox="1"/>
          <p:nvPr/>
        </p:nvSpPr>
        <p:spPr>
          <a:xfrm>
            <a:off x="1962150" y="929461"/>
            <a:ext cx="5266159" cy="461665"/>
          </a:xfrm>
          <a:prstGeom prst="rect">
            <a:avLst/>
          </a:prstGeom>
          <a:noFill/>
        </p:spPr>
        <p:txBody>
          <a:bodyPr wrap="square" rtlCol="0">
            <a:spAutoFit/>
          </a:bodyPr>
          <a:lstStyle/>
          <a:p>
            <a:pPr algn="ctr"/>
            <a:r>
              <a:rPr lang="pt-BR" sz="2400" b="1" dirty="0" smtClean="0">
                <a:solidFill>
                  <a:srgbClr val="FFFFFF"/>
                </a:solidFill>
              </a:rPr>
              <a:t>LAHAR (FLUXO DE LAMA)</a:t>
            </a:r>
            <a:endParaRPr lang="pt-BR" sz="2400" b="1" dirty="0">
              <a:solidFill>
                <a:srgbClr val="FFFFFF"/>
              </a:solidFill>
            </a:endParaRPr>
          </a:p>
        </p:txBody>
      </p:sp>
      <p:sp>
        <p:nvSpPr>
          <p:cNvPr id="8" name="CaixaDeTexto 7"/>
          <p:cNvSpPr txBox="1"/>
          <p:nvPr/>
        </p:nvSpPr>
        <p:spPr>
          <a:xfrm>
            <a:off x="124893" y="1662294"/>
            <a:ext cx="8839595" cy="1323439"/>
          </a:xfrm>
          <a:prstGeom prst="rect">
            <a:avLst/>
          </a:prstGeom>
          <a:solidFill>
            <a:srgbClr val="B49E83"/>
          </a:solidFill>
          <a:ln>
            <a:solidFill>
              <a:srgbClr val="000000"/>
            </a:solidFill>
          </a:ln>
          <a:scene3d>
            <a:camera prst="orthographicFront"/>
            <a:lightRig rig="threePt" dir="t"/>
          </a:scene3d>
          <a:sp3d>
            <a:bevelT/>
          </a:sp3d>
        </p:spPr>
        <p:txBody>
          <a:bodyPr wrap="square" rtlCol="0">
            <a:spAutoFit/>
          </a:bodyPr>
          <a:lstStyle/>
          <a:p>
            <a:r>
              <a:rPr lang="pt-BR" sz="2000" dirty="0" smtClean="0">
                <a:solidFill>
                  <a:schemeClr val="bg1"/>
                </a:solidFill>
              </a:rPr>
              <a:t>“</a:t>
            </a:r>
            <a:r>
              <a:rPr lang="pt-BR" sz="2000" dirty="0">
                <a:solidFill>
                  <a:schemeClr val="bg1"/>
                </a:solidFill>
              </a:rPr>
              <a:t>Derramando da cratera, </a:t>
            </a:r>
            <a:r>
              <a:rPr lang="pt-BR" sz="2000" dirty="0" err="1">
                <a:solidFill>
                  <a:schemeClr val="bg1"/>
                </a:solidFill>
              </a:rPr>
              <a:t>Loowit</a:t>
            </a:r>
            <a:r>
              <a:rPr lang="pt-BR" sz="2000" dirty="0">
                <a:solidFill>
                  <a:schemeClr val="bg1"/>
                </a:solidFill>
              </a:rPr>
              <a:t> Falls remodela a encosta norte do vulcão. "Você esperaria que um desfiladeiro de </a:t>
            </a:r>
            <a:r>
              <a:rPr lang="pt-BR" sz="2000" dirty="0" smtClean="0">
                <a:solidFill>
                  <a:schemeClr val="bg1"/>
                </a:solidFill>
              </a:rPr>
              <a:t>rocha duro (</a:t>
            </a:r>
            <a:r>
              <a:rPr lang="pt-BR" sz="2000" dirty="0" err="1" smtClean="0">
                <a:solidFill>
                  <a:schemeClr val="bg1"/>
                </a:solidFill>
              </a:rPr>
              <a:t>hardrock</a:t>
            </a:r>
            <a:r>
              <a:rPr lang="pt-BR" sz="2000" dirty="0" smtClean="0">
                <a:solidFill>
                  <a:schemeClr val="bg1"/>
                </a:solidFill>
              </a:rPr>
              <a:t>) </a:t>
            </a:r>
            <a:r>
              <a:rPr lang="pt-BR" sz="2000" dirty="0">
                <a:solidFill>
                  <a:schemeClr val="bg1"/>
                </a:solidFill>
              </a:rPr>
              <a:t>tivesse milhares, até centenas de milhares de anos", diz Peter </a:t>
            </a:r>
            <a:r>
              <a:rPr lang="pt-BR" sz="2000" dirty="0" err="1">
                <a:solidFill>
                  <a:schemeClr val="bg1"/>
                </a:solidFill>
              </a:rPr>
              <a:t>Frenzen</a:t>
            </a:r>
            <a:r>
              <a:rPr lang="pt-BR" sz="2000" dirty="0">
                <a:solidFill>
                  <a:schemeClr val="bg1"/>
                </a:solidFill>
              </a:rPr>
              <a:t>, cientista de monumento, "mas isso foi cortado em menos de uma década</a:t>
            </a:r>
            <a:r>
              <a:rPr lang="pt-BR" sz="2000" dirty="0" smtClean="0">
                <a:solidFill>
                  <a:schemeClr val="bg1"/>
                </a:solidFill>
              </a:rPr>
              <a:t>".</a:t>
            </a:r>
            <a:endParaRPr lang="pt-BR" sz="2000" dirty="0">
              <a:solidFill>
                <a:schemeClr val="bg1"/>
              </a:solidFill>
            </a:endParaRPr>
          </a:p>
        </p:txBody>
      </p:sp>
      <p:graphicFrame>
        <p:nvGraphicFramePr>
          <p:cNvPr id="9" name="Object 4"/>
          <p:cNvGraphicFramePr>
            <a:graphicFrameLocks noChangeAspect="1"/>
          </p:cNvGraphicFramePr>
          <p:nvPr>
            <p:extLst>
              <p:ext uri="{D42A27DB-BD31-4B8C-83A1-F6EECF244321}">
                <p14:modId xmlns:p14="http://schemas.microsoft.com/office/powerpoint/2010/main" val="1306171274"/>
              </p:ext>
            </p:extLst>
          </p:nvPr>
        </p:nvGraphicFramePr>
        <p:xfrm>
          <a:off x="179512" y="3405067"/>
          <a:ext cx="4857750" cy="3238500"/>
        </p:xfrm>
        <a:graphic>
          <a:graphicData uri="http://schemas.openxmlformats.org/presentationml/2006/ole">
            <mc:AlternateContent xmlns:mc="http://schemas.openxmlformats.org/markup-compatibility/2006">
              <mc:Choice xmlns:v="urn:schemas-microsoft-com:vml" Requires="v">
                <p:oleObj spid="_x0000_s754697" name="Image" r:id="rId5" imgW="5486400" imgH="3657600" progId="">
                  <p:embed/>
                </p:oleObj>
              </mc:Choice>
              <mc:Fallback>
                <p:oleObj name="Image" r:id="rId5" imgW="5486400" imgH="36576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3405067"/>
                        <a:ext cx="4857750" cy="3238500"/>
                      </a:xfrm>
                      <a:prstGeom prst="rect">
                        <a:avLst/>
                      </a:prstGeom>
                      <a:noFill/>
                      <a:ln>
                        <a:noFill/>
                      </a:ln>
                      <a:effectLst/>
                      <a:extLst/>
                    </p:spPr>
                  </p:pic>
                </p:oleObj>
              </mc:Fallback>
            </mc:AlternateContent>
          </a:graphicData>
        </a:graphic>
      </p:graphicFrame>
      <p:sp>
        <p:nvSpPr>
          <p:cNvPr id="4" name="CaixaDeTexto 3"/>
          <p:cNvSpPr txBox="1"/>
          <p:nvPr/>
        </p:nvSpPr>
        <p:spPr>
          <a:xfrm>
            <a:off x="5342480" y="4334976"/>
            <a:ext cx="3496302" cy="1631216"/>
          </a:xfrm>
          <a:prstGeom prst="rect">
            <a:avLst/>
          </a:prstGeom>
          <a:noFill/>
        </p:spPr>
        <p:txBody>
          <a:bodyPr wrap="square" rtlCol="0">
            <a:spAutoFit/>
          </a:bodyPr>
          <a:lstStyle/>
          <a:p>
            <a:r>
              <a:rPr lang="pt-BR" sz="2000" dirty="0" smtClean="0">
                <a:solidFill>
                  <a:schemeClr val="bg1"/>
                </a:solidFill>
              </a:rPr>
              <a:t>A água não criou O Pequena Cânion Grande do Rio </a:t>
            </a:r>
            <a:r>
              <a:rPr lang="pt-BR" sz="2000" dirty="0" err="1" smtClean="0">
                <a:solidFill>
                  <a:schemeClr val="bg1"/>
                </a:solidFill>
              </a:rPr>
              <a:t>Toutle</a:t>
            </a:r>
            <a:r>
              <a:rPr lang="pt-BR" sz="2000" dirty="0" smtClean="0">
                <a:solidFill>
                  <a:schemeClr val="bg1"/>
                </a:solidFill>
              </a:rPr>
              <a:t> (</a:t>
            </a:r>
            <a:r>
              <a:rPr lang="en-US" sz="2000" dirty="0">
                <a:solidFill>
                  <a:schemeClr val="bg1"/>
                </a:solidFill>
              </a:rPr>
              <a:t>The Little Grand Canyon of the Toutle </a:t>
            </a:r>
            <a:r>
              <a:rPr lang="en-US" sz="2000" dirty="0" smtClean="0">
                <a:solidFill>
                  <a:schemeClr val="bg1"/>
                </a:solidFill>
              </a:rPr>
              <a:t>River).</a:t>
            </a:r>
            <a:endParaRPr lang="en-US" sz="2000" dirty="0">
              <a:solidFill>
                <a:schemeClr val="bg1"/>
              </a:solidFill>
            </a:endParaRPr>
          </a:p>
          <a:p>
            <a:endParaRPr lang="pt-BR" sz="2000" dirty="0">
              <a:solidFill>
                <a:schemeClr val="bg1"/>
              </a:solidFill>
            </a:endParaRPr>
          </a:p>
        </p:txBody>
      </p:sp>
    </p:spTree>
    <p:extLst>
      <p:ext uri="{BB962C8B-B14F-4D97-AF65-F5344CB8AC3E}">
        <p14:creationId xmlns:p14="http://schemas.microsoft.com/office/powerpoint/2010/main" val="162056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66</a:t>
            </a:fld>
            <a:endParaRPr lang="en-US">
              <a:solidFill>
                <a:srgbClr val="663300"/>
              </a:solidFill>
            </a:endParaRPr>
          </a:p>
        </p:txBody>
      </p:sp>
      <p:sp>
        <p:nvSpPr>
          <p:cNvPr id="2" name="CaixaDeTexto 1"/>
          <p:cNvSpPr txBox="1"/>
          <p:nvPr/>
        </p:nvSpPr>
        <p:spPr>
          <a:xfrm>
            <a:off x="1962150" y="929461"/>
            <a:ext cx="5266159" cy="461665"/>
          </a:xfrm>
          <a:prstGeom prst="rect">
            <a:avLst/>
          </a:prstGeom>
          <a:noFill/>
        </p:spPr>
        <p:txBody>
          <a:bodyPr wrap="square" rtlCol="0">
            <a:spAutoFit/>
          </a:bodyPr>
          <a:lstStyle/>
          <a:p>
            <a:pPr algn="ctr"/>
            <a:r>
              <a:rPr lang="pt-BR" sz="2400" b="1" dirty="0" smtClean="0">
                <a:solidFill>
                  <a:srgbClr val="FFFFFF"/>
                </a:solidFill>
              </a:rPr>
              <a:t>LAHAR (FLUXO DE LAMA)</a:t>
            </a:r>
            <a:endParaRPr lang="pt-BR" sz="2400" b="1" dirty="0">
              <a:solidFill>
                <a:srgbClr val="FFFFFF"/>
              </a:solidFill>
            </a:endParaRPr>
          </a:p>
        </p:txBody>
      </p:sp>
      <p:sp>
        <p:nvSpPr>
          <p:cNvPr id="4" name="CaixaDeTexto 3"/>
          <p:cNvSpPr txBox="1"/>
          <p:nvPr/>
        </p:nvSpPr>
        <p:spPr>
          <a:xfrm>
            <a:off x="213999" y="1765206"/>
            <a:ext cx="8646222" cy="1323439"/>
          </a:xfrm>
          <a:prstGeom prst="rect">
            <a:avLst/>
          </a:prstGeom>
          <a:noFill/>
        </p:spPr>
        <p:txBody>
          <a:bodyPr wrap="square" rtlCol="0">
            <a:spAutoFit/>
          </a:bodyPr>
          <a:lstStyle/>
          <a:p>
            <a:r>
              <a:rPr lang="pt-BR" sz="2000" dirty="0">
                <a:solidFill>
                  <a:schemeClr val="bg1"/>
                </a:solidFill>
              </a:rPr>
              <a:t>Em 19 de março de 1982, uma pequena erupção derreteu a neve causando um fluxo de lama, que erodiu um </a:t>
            </a:r>
            <a:r>
              <a:rPr lang="pt-BR" sz="2000" dirty="0" smtClean="0">
                <a:solidFill>
                  <a:schemeClr val="bg1"/>
                </a:solidFill>
              </a:rPr>
              <a:t>cânion </a:t>
            </a:r>
            <a:r>
              <a:rPr lang="pt-BR" sz="2000" dirty="0">
                <a:solidFill>
                  <a:schemeClr val="bg1"/>
                </a:solidFill>
              </a:rPr>
              <a:t>de até </a:t>
            </a:r>
            <a:r>
              <a:rPr lang="pt-BR" sz="2000" dirty="0" smtClean="0">
                <a:solidFill>
                  <a:schemeClr val="bg1"/>
                </a:solidFill>
              </a:rPr>
              <a:t>42 </a:t>
            </a:r>
            <a:r>
              <a:rPr lang="pt-BR" sz="2000" dirty="0">
                <a:solidFill>
                  <a:schemeClr val="bg1"/>
                </a:solidFill>
              </a:rPr>
              <a:t>metros de </a:t>
            </a:r>
            <a:r>
              <a:rPr lang="pt-BR" sz="2000" dirty="0" smtClean="0">
                <a:solidFill>
                  <a:schemeClr val="bg1"/>
                </a:solidFill>
              </a:rPr>
              <a:t>profundidade em </a:t>
            </a:r>
          </a:p>
          <a:p>
            <a:pPr algn="ctr"/>
            <a:r>
              <a:rPr lang="pt-BR" sz="2000" dirty="0" smtClean="0">
                <a:solidFill>
                  <a:schemeClr val="bg1"/>
                </a:solidFill>
              </a:rPr>
              <a:t>UM DIA.</a:t>
            </a:r>
            <a:endParaRPr lang="pt-BR" sz="2000" dirty="0">
              <a:solidFill>
                <a:schemeClr val="bg1"/>
              </a:solidFill>
            </a:endParaRPr>
          </a:p>
        </p:txBody>
      </p:sp>
      <p:pic>
        <p:nvPicPr>
          <p:cNvPr id="10" name="Picture 3" descr="Slide_49"/>
          <p:cNvPicPr>
            <a:picLocks noChangeAspect="1" noChangeArrowheads="1"/>
          </p:cNvPicPr>
          <p:nvPr/>
        </p:nvPicPr>
        <p:blipFill>
          <a:blip r:embed="rId4" cstate="print">
            <a:lum bright="6000"/>
          </a:blip>
          <a:srcRect/>
          <a:stretch>
            <a:fillRect/>
          </a:stretch>
        </p:blipFill>
        <p:spPr bwMode="auto">
          <a:xfrm>
            <a:off x="1962150" y="3195145"/>
            <a:ext cx="5358888" cy="3510455"/>
          </a:xfrm>
          <a:prstGeom prst="rect">
            <a:avLst/>
          </a:prstGeom>
          <a:noFill/>
          <a:ln w="9525">
            <a:noFill/>
            <a:miter lim="800000"/>
            <a:headEnd/>
            <a:tailEnd/>
          </a:ln>
        </p:spPr>
      </p:pic>
    </p:spTree>
    <p:extLst>
      <p:ext uri="{BB962C8B-B14F-4D97-AF65-F5344CB8AC3E}">
        <p14:creationId xmlns:p14="http://schemas.microsoft.com/office/powerpoint/2010/main" val="229911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67</a:t>
            </a:fld>
            <a:endParaRPr lang="en-US">
              <a:solidFill>
                <a:srgbClr val="663300"/>
              </a:solidFill>
            </a:endParaRPr>
          </a:p>
        </p:txBody>
      </p:sp>
      <p:sp>
        <p:nvSpPr>
          <p:cNvPr id="2" name="CaixaDeTexto 1"/>
          <p:cNvSpPr txBox="1"/>
          <p:nvPr/>
        </p:nvSpPr>
        <p:spPr>
          <a:xfrm>
            <a:off x="1962150" y="929461"/>
            <a:ext cx="5266159" cy="461665"/>
          </a:xfrm>
          <a:prstGeom prst="rect">
            <a:avLst/>
          </a:prstGeom>
          <a:noFill/>
        </p:spPr>
        <p:txBody>
          <a:bodyPr wrap="square" rtlCol="0">
            <a:spAutoFit/>
          </a:bodyPr>
          <a:lstStyle/>
          <a:p>
            <a:pPr algn="ctr"/>
            <a:r>
              <a:rPr lang="pt-BR" sz="2400" b="1" dirty="0" smtClean="0">
                <a:solidFill>
                  <a:srgbClr val="FFFFFF"/>
                </a:solidFill>
              </a:rPr>
              <a:t>LAHAR (FLUXO DE LAMA)</a:t>
            </a:r>
            <a:endParaRPr lang="pt-BR" sz="2400" b="1" dirty="0">
              <a:solidFill>
                <a:srgbClr val="FFFFFF"/>
              </a:solidFill>
            </a:endParaRPr>
          </a:p>
        </p:txBody>
      </p:sp>
      <p:sp>
        <p:nvSpPr>
          <p:cNvPr id="4" name="CaixaDeTexto 3"/>
          <p:cNvSpPr txBox="1"/>
          <p:nvPr/>
        </p:nvSpPr>
        <p:spPr>
          <a:xfrm>
            <a:off x="223624" y="1332069"/>
            <a:ext cx="8646222" cy="584775"/>
          </a:xfrm>
          <a:prstGeom prst="rect">
            <a:avLst/>
          </a:prstGeom>
          <a:noFill/>
        </p:spPr>
        <p:txBody>
          <a:bodyPr wrap="square" rtlCol="0">
            <a:spAutoFit/>
          </a:bodyPr>
          <a:lstStyle/>
          <a:p>
            <a:pPr algn="ctr"/>
            <a:r>
              <a:rPr lang="pt-BR" sz="3200" b="1" dirty="0" smtClean="0">
                <a:solidFill>
                  <a:schemeClr val="bg1"/>
                </a:solidFill>
                <a:effectLst>
                  <a:outerShdw blurRad="38100" dist="38100" dir="2700000" algn="tl">
                    <a:srgbClr val="000000">
                      <a:alpha val="43137"/>
                    </a:srgbClr>
                  </a:outerShdw>
                </a:effectLst>
              </a:rPr>
              <a:t>UM DIA</a:t>
            </a:r>
            <a:endParaRPr lang="pt-BR" sz="3200" b="1" dirty="0">
              <a:solidFill>
                <a:schemeClr val="bg1"/>
              </a:solidFill>
            </a:endParaRPr>
          </a:p>
        </p:txBody>
      </p:sp>
      <p:pic>
        <p:nvPicPr>
          <p:cNvPr id="8" name="Picture 6" descr="31 edge of pit"/>
          <p:cNvPicPr>
            <a:picLocks noChangeAspect="1" noChangeArrowheads="1"/>
          </p:cNvPicPr>
          <p:nvPr/>
        </p:nvPicPr>
        <p:blipFill>
          <a:blip r:embed="rId4" cstate="print">
            <a:lum bright="18000" contrast="18000"/>
          </a:blip>
          <a:srcRect l="-354" t="3671" r="1724" b="2937"/>
          <a:stretch>
            <a:fillRect/>
          </a:stretch>
        </p:blipFill>
        <p:spPr bwMode="auto">
          <a:xfrm>
            <a:off x="4804476" y="4392768"/>
            <a:ext cx="3234192" cy="2377440"/>
          </a:xfrm>
          <a:prstGeom prst="rect">
            <a:avLst/>
          </a:prstGeom>
          <a:noFill/>
          <a:ln w="9525">
            <a:noFill/>
            <a:miter lim="800000"/>
            <a:headEnd/>
            <a:tailEnd/>
          </a:ln>
        </p:spPr>
      </p:pic>
      <p:sp>
        <p:nvSpPr>
          <p:cNvPr id="9" name="Oval 3"/>
          <p:cNvSpPr>
            <a:spLocks noChangeArrowheads="1"/>
          </p:cNvSpPr>
          <p:nvPr/>
        </p:nvSpPr>
        <p:spPr bwMode="auto">
          <a:xfrm>
            <a:off x="6210404" y="5034045"/>
            <a:ext cx="504825" cy="452360"/>
          </a:xfrm>
          <a:prstGeom prst="ellipse">
            <a:avLst/>
          </a:prstGeom>
          <a:noFill/>
          <a:ln w="38100">
            <a:solidFill>
              <a:srgbClr val="FFFFFF"/>
            </a:solidFill>
            <a:round/>
            <a:headEnd/>
            <a:tailEnd/>
          </a:ln>
        </p:spPr>
        <p:txBody>
          <a:bodyPr wrap="none" anchor="ctr"/>
          <a:lstStyle/>
          <a:p>
            <a:pPr algn="ctr" fontAlgn="base">
              <a:spcBef>
                <a:spcPct val="0"/>
              </a:spcBef>
              <a:spcAft>
                <a:spcPct val="0"/>
              </a:spcAft>
            </a:pPr>
            <a:endParaRPr lang="en-US" sz="2800">
              <a:solidFill>
                <a:srgbClr val="FFFFFF"/>
              </a:solidFill>
            </a:endParaRPr>
          </a:p>
        </p:txBody>
      </p:sp>
      <p:pic>
        <p:nvPicPr>
          <p:cNvPr id="12" name="Picture 3" descr="Slide_50"/>
          <p:cNvPicPr>
            <a:picLocks noChangeAspect="1" noChangeArrowheads="1"/>
          </p:cNvPicPr>
          <p:nvPr/>
        </p:nvPicPr>
        <p:blipFill>
          <a:blip r:embed="rId5" cstate="print">
            <a:lum bright="6000"/>
          </a:blip>
          <a:srcRect/>
          <a:stretch>
            <a:fillRect/>
          </a:stretch>
        </p:blipFill>
        <p:spPr bwMode="auto">
          <a:xfrm>
            <a:off x="804333" y="4392768"/>
            <a:ext cx="3644587" cy="2377440"/>
          </a:xfrm>
          <a:prstGeom prst="rect">
            <a:avLst/>
          </a:prstGeom>
          <a:noFill/>
          <a:ln w="9525">
            <a:noFill/>
            <a:miter lim="800000"/>
            <a:headEnd/>
            <a:tailEnd/>
          </a:ln>
        </p:spPr>
      </p:pic>
      <p:pic>
        <p:nvPicPr>
          <p:cNvPr id="13" name="Picture 3" descr="MSH m msh 92-33"/>
          <p:cNvPicPr>
            <a:picLocks noChangeAspect="1" noChangeArrowheads="1"/>
          </p:cNvPicPr>
          <p:nvPr/>
        </p:nvPicPr>
        <p:blipFill>
          <a:blip r:embed="rId6" cstate="print">
            <a:lum bright="12000"/>
          </a:blip>
          <a:srcRect/>
          <a:stretch>
            <a:fillRect/>
          </a:stretch>
        </p:blipFill>
        <p:spPr bwMode="auto">
          <a:xfrm>
            <a:off x="4678842" y="1895449"/>
            <a:ext cx="3586707" cy="2377440"/>
          </a:xfrm>
          <a:prstGeom prst="rect">
            <a:avLst/>
          </a:prstGeom>
          <a:noFill/>
          <a:ln w="9525">
            <a:noFill/>
            <a:miter lim="800000"/>
            <a:headEnd/>
            <a:tailEnd/>
          </a:ln>
        </p:spPr>
      </p:pic>
      <p:pic>
        <p:nvPicPr>
          <p:cNvPr id="14" name="Picture 3" descr="MSH Inside explosion pot"/>
          <p:cNvPicPr>
            <a:picLocks noChangeAspect="1" noChangeArrowheads="1"/>
          </p:cNvPicPr>
          <p:nvPr/>
        </p:nvPicPr>
        <p:blipFill>
          <a:blip r:embed="rId7" cstate="print">
            <a:lum bright="12000"/>
          </a:blip>
          <a:srcRect/>
          <a:stretch>
            <a:fillRect/>
          </a:stretch>
        </p:blipFill>
        <p:spPr bwMode="auto">
          <a:xfrm>
            <a:off x="767258" y="1888208"/>
            <a:ext cx="3687960" cy="2377440"/>
          </a:xfrm>
          <a:prstGeom prst="rect">
            <a:avLst/>
          </a:prstGeom>
          <a:noFill/>
          <a:ln w="9525">
            <a:noFill/>
            <a:miter lim="800000"/>
            <a:headEnd/>
            <a:tailEnd/>
          </a:ln>
        </p:spPr>
      </p:pic>
    </p:spTree>
    <p:extLst>
      <p:ext uri="{BB962C8B-B14F-4D97-AF65-F5344CB8AC3E}">
        <p14:creationId xmlns:p14="http://schemas.microsoft.com/office/powerpoint/2010/main" val="138437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endCondLst>
                                    <p:cond evt="onNext" delay="0">
                                      <p:tgtEl>
                                        <p:sldTgt/>
                                      </p:tgtEl>
                                    </p:cond>
                                  </p:endCondLst>
                                  <p:childTnLst>
                                    <p:animScale>
                                      <p:cBhvr>
                                        <p:cTn id="6" dur="1000" fill="hold"/>
                                        <p:tgtEl>
                                          <p:spTgt spid="4"/>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68</a:t>
            </a:fld>
            <a:endParaRPr lang="en-US">
              <a:solidFill>
                <a:srgbClr val="663300"/>
              </a:solidFill>
            </a:endParaRPr>
          </a:p>
        </p:txBody>
      </p:sp>
      <p:sp>
        <p:nvSpPr>
          <p:cNvPr id="2" name="CaixaDeTexto 1"/>
          <p:cNvSpPr txBox="1"/>
          <p:nvPr/>
        </p:nvSpPr>
        <p:spPr>
          <a:xfrm>
            <a:off x="1962150" y="929461"/>
            <a:ext cx="5266159" cy="461665"/>
          </a:xfrm>
          <a:prstGeom prst="rect">
            <a:avLst/>
          </a:prstGeom>
          <a:noFill/>
        </p:spPr>
        <p:txBody>
          <a:bodyPr wrap="square" rtlCol="0">
            <a:spAutoFit/>
          </a:bodyPr>
          <a:lstStyle/>
          <a:p>
            <a:pPr algn="ctr"/>
            <a:r>
              <a:rPr lang="pt-BR" sz="2400" b="1" dirty="0" smtClean="0">
                <a:solidFill>
                  <a:srgbClr val="FFFFFF"/>
                </a:solidFill>
              </a:rPr>
              <a:t>LAHAR (FLUXO DE LAMA)</a:t>
            </a:r>
            <a:endParaRPr lang="pt-BR" sz="2400" b="1" dirty="0">
              <a:solidFill>
                <a:srgbClr val="FFFFFF"/>
              </a:solidFill>
            </a:endParaRPr>
          </a:p>
        </p:txBody>
      </p:sp>
      <p:pic>
        <p:nvPicPr>
          <p:cNvPr id="10" name="Picture 2" descr="Slide_38"/>
          <p:cNvPicPr>
            <a:picLocks noChangeAspect="1" noChangeArrowheads="1"/>
          </p:cNvPicPr>
          <p:nvPr/>
        </p:nvPicPr>
        <p:blipFill>
          <a:blip r:embed="rId4" cstate="print">
            <a:lum bright="10000"/>
          </a:blip>
          <a:srcRect/>
          <a:stretch>
            <a:fillRect/>
          </a:stretch>
        </p:blipFill>
        <p:spPr bwMode="auto">
          <a:xfrm>
            <a:off x="936257" y="1717396"/>
            <a:ext cx="7706674" cy="5046161"/>
          </a:xfrm>
          <a:prstGeom prst="rect">
            <a:avLst/>
          </a:prstGeom>
          <a:solidFill>
            <a:srgbClr val="000099"/>
          </a:solidFill>
          <a:ln w="28575">
            <a:solidFill>
              <a:srgbClr val="000066"/>
            </a:solidFill>
            <a:miter lim="800000"/>
            <a:headEnd/>
            <a:tailEnd/>
          </a:ln>
          <a:effectLst/>
        </p:spPr>
      </p:pic>
      <p:sp>
        <p:nvSpPr>
          <p:cNvPr id="11" name="Rectangle 5"/>
          <p:cNvSpPr>
            <a:spLocks noGrp="1" noChangeArrowheads="1"/>
          </p:cNvSpPr>
          <p:nvPr>
            <p:ph type="title"/>
          </p:nvPr>
        </p:nvSpPr>
        <p:spPr>
          <a:xfrm>
            <a:off x="1599285" y="1670521"/>
            <a:ext cx="6756437" cy="1143000"/>
          </a:xfrm>
          <a:noFill/>
          <a:ln/>
        </p:spPr>
        <p:txBody>
          <a:bodyPr/>
          <a:lstStyle/>
          <a:p>
            <a:r>
              <a:rPr lang="pt-BR" sz="3600" dirty="0" smtClean="0">
                <a:solidFill>
                  <a:schemeClr val="bg1"/>
                </a:solidFill>
                <a:latin typeface="+mn-lt"/>
              </a:rPr>
              <a:t>Formação Rápida de Estratos</a:t>
            </a:r>
            <a:endParaRPr lang="pt-BR" sz="3600" dirty="0">
              <a:effectLst>
                <a:outerShdw blurRad="38100" dist="38100" dir="2700000" algn="tl">
                  <a:srgbClr val="C0C0C0"/>
                </a:outerShdw>
              </a:effectLst>
              <a:latin typeface="+mn-lt"/>
            </a:endParaRPr>
          </a:p>
        </p:txBody>
      </p:sp>
      <p:sp>
        <p:nvSpPr>
          <p:cNvPr id="7" name="CaixaDeTexto 6"/>
          <p:cNvSpPr txBox="1"/>
          <p:nvPr/>
        </p:nvSpPr>
        <p:spPr>
          <a:xfrm>
            <a:off x="243708" y="4532535"/>
            <a:ext cx="3436883" cy="2031325"/>
          </a:xfrm>
          <a:prstGeom prst="rect">
            <a:avLst/>
          </a:prstGeom>
          <a:solidFill>
            <a:srgbClr val="B49E83"/>
          </a:solidFill>
          <a:ln>
            <a:solidFill>
              <a:srgbClr val="000066"/>
            </a:solidFill>
          </a:ln>
          <a:scene3d>
            <a:camera prst="orthographicFront"/>
            <a:lightRig rig="threePt" dir="t"/>
          </a:scene3d>
          <a:sp3d>
            <a:bevelT/>
          </a:sp3d>
        </p:spPr>
        <p:txBody>
          <a:bodyPr wrap="square" rtlCol="0">
            <a:spAutoFit/>
          </a:bodyPr>
          <a:lstStyle/>
          <a:p>
            <a:r>
              <a:rPr lang="pt-BR" dirty="0">
                <a:solidFill>
                  <a:schemeClr val="bg1"/>
                </a:solidFill>
              </a:rPr>
              <a:t>Camadas estratificadas de até 122 metros de espessura se formaram como resultado de deslizamentos de terra, cinzas vulcânicas, fluxo piroclástico e fluxos de lama durante as erupções do Monte St. Helens</a:t>
            </a:r>
            <a:r>
              <a:rPr lang="pt-BR" dirty="0" smtClean="0">
                <a:solidFill>
                  <a:schemeClr val="bg1"/>
                </a:solidFill>
              </a:rPr>
              <a:t>.</a:t>
            </a:r>
            <a:endParaRPr lang="en-US" dirty="0">
              <a:solidFill>
                <a:schemeClr val="bg1"/>
              </a:solidFill>
            </a:endParaRPr>
          </a:p>
        </p:txBody>
      </p:sp>
      <p:sp>
        <p:nvSpPr>
          <p:cNvPr id="12" name="Text Box 6"/>
          <p:cNvSpPr txBox="1">
            <a:spLocks noChangeArrowheads="1"/>
          </p:cNvSpPr>
          <p:nvPr/>
        </p:nvSpPr>
        <p:spPr bwMode="auto">
          <a:xfrm>
            <a:off x="5493922" y="5471642"/>
            <a:ext cx="2908168" cy="461665"/>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400" dirty="0" smtClean="0">
                <a:solidFill>
                  <a:schemeClr val="bg1"/>
                </a:solidFill>
                <a:effectLst>
                  <a:outerShdw blurRad="38100" dist="38100" dir="2700000" algn="tl">
                    <a:srgbClr val="000000">
                      <a:alpha val="43137"/>
                    </a:srgbClr>
                  </a:outerShdw>
                </a:effectLst>
                <a:latin typeface="Arial" charset="0"/>
              </a:rPr>
              <a:t>18 de </a:t>
            </a:r>
            <a:r>
              <a:rPr lang="en-US" sz="2400" dirty="0" err="1" smtClean="0">
                <a:solidFill>
                  <a:schemeClr val="bg1"/>
                </a:solidFill>
                <a:effectLst>
                  <a:outerShdw blurRad="38100" dist="38100" dir="2700000" algn="tl">
                    <a:srgbClr val="000000">
                      <a:alpha val="43137"/>
                    </a:srgbClr>
                  </a:outerShdw>
                </a:effectLst>
                <a:latin typeface="Arial" charset="0"/>
              </a:rPr>
              <a:t>maio</a:t>
            </a:r>
            <a:r>
              <a:rPr lang="en-US" sz="2400" dirty="0" smtClean="0">
                <a:solidFill>
                  <a:schemeClr val="bg1"/>
                </a:solidFill>
                <a:effectLst>
                  <a:outerShdw blurRad="38100" dist="38100" dir="2700000" algn="tl">
                    <a:srgbClr val="000000">
                      <a:alpha val="43137"/>
                    </a:srgbClr>
                  </a:outerShdw>
                </a:effectLst>
                <a:latin typeface="Arial" charset="0"/>
              </a:rPr>
              <a:t> de 1980</a:t>
            </a:r>
            <a:endParaRPr lang="en-US" sz="2400" dirty="0">
              <a:solidFill>
                <a:schemeClr val="bg1"/>
              </a:solidFill>
              <a:effectLst>
                <a:outerShdw blurRad="38100" dist="38100" dir="2700000" algn="tl">
                  <a:srgbClr val="000000">
                    <a:alpha val="43137"/>
                  </a:srgbClr>
                </a:outerShdw>
              </a:effectLst>
            </a:endParaRPr>
          </a:p>
        </p:txBody>
      </p:sp>
      <p:sp>
        <p:nvSpPr>
          <p:cNvPr id="13" name="Rectangle 7"/>
          <p:cNvSpPr>
            <a:spLocks noChangeArrowheads="1"/>
          </p:cNvSpPr>
          <p:nvPr/>
        </p:nvSpPr>
        <p:spPr bwMode="auto">
          <a:xfrm>
            <a:off x="5410507" y="3481551"/>
            <a:ext cx="2994731" cy="461665"/>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400" dirty="0" smtClean="0">
                <a:solidFill>
                  <a:schemeClr val="bg1"/>
                </a:solidFill>
                <a:effectLst>
                  <a:outerShdw blurRad="38100" dist="38100" dir="2700000" algn="tl">
                    <a:srgbClr val="000000">
                      <a:alpha val="43137"/>
                    </a:srgbClr>
                  </a:outerShdw>
                </a:effectLst>
                <a:latin typeface="Arial" charset="0"/>
              </a:rPr>
              <a:t>12 de </a:t>
            </a:r>
            <a:r>
              <a:rPr lang="en-US" sz="2400" dirty="0" err="1" smtClean="0">
                <a:solidFill>
                  <a:schemeClr val="bg1"/>
                </a:solidFill>
                <a:effectLst>
                  <a:outerShdw blurRad="38100" dist="38100" dir="2700000" algn="tl">
                    <a:srgbClr val="000000">
                      <a:alpha val="43137"/>
                    </a:srgbClr>
                  </a:outerShdw>
                </a:effectLst>
                <a:latin typeface="Arial" charset="0"/>
              </a:rPr>
              <a:t>junho</a:t>
            </a:r>
            <a:r>
              <a:rPr lang="en-US" sz="2400" dirty="0" smtClean="0">
                <a:solidFill>
                  <a:schemeClr val="bg1"/>
                </a:solidFill>
                <a:effectLst>
                  <a:outerShdw blurRad="38100" dist="38100" dir="2700000" algn="tl">
                    <a:srgbClr val="000000">
                      <a:alpha val="43137"/>
                    </a:srgbClr>
                  </a:outerShdw>
                </a:effectLst>
                <a:latin typeface="Arial" charset="0"/>
              </a:rPr>
              <a:t> de 1980</a:t>
            </a:r>
            <a:endParaRPr lang="en-US" sz="2400" dirty="0">
              <a:solidFill>
                <a:schemeClr val="bg1"/>
              </a:solidFill>
              <a:effectLst>
                <a:outerShdw blurRad="38100" dist="38100" dir="2700000" algn="tl">
                  <a:srgbClr val="000000">
                    <a:alpha val="43137"/>
                  </a:srgbClr>
                </a:outerShdw>
              </a:effectLst>
              <a:latin typeface="Arial" charset="0"/>
            </a:endParaRPr>
          </a:p>
        </p:txBody>
      </p:sp>
      <p:sp>
        <p:nvSpPr>
          <p:cNvPr id="14" name="Rectangle 8"/>
          <p:cNvSpPr>
            <a:spLocks noChangeArrowheads="1"/>
          </p:cNvSpPr>
          <p:nvPr/>
        </p:nvSpPr>
        <p:spPr bwMode="auto">
          <a:xfrm>
            <a:off x="5391329" y="1924506"/>
            <a:ext cx="3010761" cy="461665"/>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400" dirty="0" smtClean="0">
                <a:solidFill>
                  <a:schemeClr val="bg1"/>
                </a:solidFill>
                <a:latin typeface="Arial" charset="0"/>
              </a:rPr>
              <a:t>19 de </a:t>
            </a:r>
            <a:r>
              <a:rPr lang="en-US" sz="2400" dirty="0" err="1" smtClean="0">
                <a:solidFill>
                  <a:schemeClr val="bg1"/>
                </a:solidFill>
                <a:latin typeface="Arial" charset="0"/>
              </a:rPr>
              <a:t>março</a:t>
            </a:r>
            <a:r>
              <a:rPr lang="en-US" sz="2400" dirty="0" smtClean="0">
                <a:solidFill>
                  <a:schemeClr val="bg1"/>
                </a:solidFill>
                <a:latin typeface="Arial" charset="0"/>
              </a:rPr>
              <a:t> de1982</a:t>
            </a:r>
            <a:endParaRPr lang="en-US" sz="2400" dirty="0">
              <a:solidFill>
                <a:schemeClr val="bg1"/>
              </a:solidFill>
              <a:latin typeface="Arial" charset="0"/>
            </a:endParaRPr>
          </a:p>
        </p:txBody>
      </p:sp>
      <p:sp>
        <p:nvSpPr>
          <p:cNvPr id="15" name="Chave direita 14"/>
          <p:cNvSpPr/>
          <p:nvPr/>
        </p:nvSpPr>
        <p:spPr bwMode="auto">
          <a:xfrm>
            <a:off x="4939861" y="4656083"/>
            <a:ext cx="398595" cy="2107474"/>
          </a:xfrm>
          <a:prstGeom prst="rightBrace">
            <a:avLst/>
          </a:prstGeom>
          <a:noFill/>
          <a:ln w="349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sp>
        <p:nvSpPr>
          <p:cNvPr id="16" name="Chave direita 15"/>
          <p:cNvSpPr/>
          <p:nvPr/>
        </p:nvSpPr>
        <p:spPr bwMode="auto">
          <a:xfrm>
            <a:off x="4959569" y="1489839"/>
            <a:ext cx="347358" cy="1350603"/>
          </a:xfrm>
          <a:prstGeom prst="rightBrace">
            <a:avLst/>
          </a:prstGeom>
          <a:noFill/>
          <a:ln w="349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sp>
        <p:nvSpPr>
          <p:cNvPr id="17" name="Chave direita 16"/>
          <p:cNvSpPr/>
          <p:nvPr/>
        </p:nvSpPr>
        <p:spPr bwMode="auto">
          <a:xfrm>
            <a:off x="4939861" y="2829933"/>
            <a:ext cx="398595" cy="1826150"/>
          </a:xfrm>
          <a:prstGeom prst="rightBrace">
            <a:avLst/>
          </a:prstGeom>
          <a:noFill/>
          <a:ln w="349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40287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animBg="1"/>
      <p:bldP spid="12" grpId="0"/>
      <p:bldP spid="13" grpId="0"/>
      <p:bldP spid="14" grpId="0"/>
      <p:bldP spid="15" grpId="0" animBg="1"/>
      <p:bldP spid="16" grpId="0" animBg="1"/>
      <p:bldP spid="1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OS FLUXOS</a:t>
            </a:r>
            <a:endParaRPr lang="pt-BR" sz="3600" b="1" kern="0" dirty="0">
              <a:ln w="1905"/>
              <a:solidFill>
                <a:srgbClr val="FFFFFF"/>
              </a:solidFill>
              <a:effectLst>
                <a:innerShdw blurRad="69850" dist="43180" dir="5400000">
                  <a:srgbClr val="000000">
                    <a:alpha val="65000"/>
                  </a:srgbClr>
                </a:innerShdw>
              </a:effectLst>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69</a:t>
            </a:fld>
            <a:endParaRPr lang="en-US">
              <a:solidFill>
                <a:srgbClr val="663300"/>
              </a:solidFill>
            </a:endParaRPr>
          </a:p>
        </p:txBody>
      </p:sp>
      <p:sp>
        <p:nvSpPr>
          <p:cNvPr id="2" name="CaixaDeTexto 1"/>
          <p:cNvSpPr txBox="1"/>
          <p:nvPr/>
        </p:nvSpPr>
        <p:spPr>
          <a:xfrm>
            <a:off x="1962150" y="929461"/>
            <a:ext cx="5266159" cy="461665"/>
          </a:xfrm>
          <a:prstGeom prst="rect">
            <a:avLst/>
          </a:prstGeom>
          <a:noFill/>
        </p:spPr>
        <p:txBody>
          <a:bodyPr wrap="square" rtlCol="0">
            <a:spAutoFit/>
          </a:bodyPr>
          <a:lstStyle/>
          <a:p>
            <a:pPr algn="ctr"/>
            <a:r>
              <a:rPr lang="pt-BR" sz="2400" b="1" dirty="0" smtClean="0">
                <a:solidFill>
                  <a:srgbClr val="FFFFFF"/>
                </a:solidFill>
                <a:latin typeface="Arial" panose="020B0604020202020204" pitchFamily="34" charset="0"/>
                <a:cs typeface="Arial" panose="020B0604020202020204" pitchFamily="34" charset="0"/>
              </a:rPr>
              <a:t>LAHAR (FLUXO DE LAMA)</a:t>
            </a:r>
            <a:endParaRPr lang="pt-BR" sz="2400" b="1" dirty="0">
              <a:solidFill>
                <a:srgbClr val="FFFFFF"/>
              </a:solidFill>
              <a:latin typeface="Arial" panose="020B0604020202020204" pitchFamily="34" charset="0"/>
              <a:cs typeface="Arial" panose="020B0604020202020204" pitchFamily="34" charset="0"/>
            </a:endParaRPr>
          </a:p>
        </p:txBody>
      </p:sp>
      <p:sp>
        <p:nvSpPr>
          <p:cNvPr id="4" name="CaixaDeTexto 3"/>
          <p:cNvSpPr txBox="1"/>
          <p:nvPr/>
        </p:nvSpPr>
        <p:spPr>
          <a:xfrm>
            <a:off x="259882" y="1607423"/>
            <a:ext cx="8624236" cy="461665"/>
          </a:xfrm>
          <a:prstGeom prst="rect">
            <a:avLst/>
          </a:prstGeom>
          <a:noFill/>
        </p:spPr>
        <p:txBody>
          <a:bodyPr wrap="square" rtlCol="0">
            <a:spAutoFit/>
          </a:bodyPr>
          <a:lstStyle/>
          <a:p>
            <a:pPr algn="ctr"/>
            <a:r>
              <a:rPr lang="pt-BR" sz="2400" dirty="0" smtClean="0">
                <a:solidFill>
                  <a:schemeClr val="bg1"/>
                </a:solidFill>
                <a:latin typeface="Arial" panose="020B0604020202020204" pitchFamily="34" charset="0"/>
                <a:cs typeface="Arial" panose="020B0604020202020204" pitchFamily="34" charset="0"/>
              </a:rPr>
              <a:t>Estrados foram criados rapidamente!</a:t>
            </a:r>
            <a:endParaRPr lang="pt-BR" sz="2400" dirty="0">
              <a:solidFill>
                <a:schemeClr val="bg1"/>
              </a:solidFill>
              <a:latin typeface="Arial" panose="020B0604020202020204" pitchFamily="34" charset="0"/>
              <a:cs typeface="Arial" panose="020B0604020202020204" pitchFamily="34" charset="0"/>
            </a:endParaRPr>
          </a:p>
        </p:txBody>
      </p:sp>
      <p:pic>
        <p:nvPicPr>
          <p:cNvPr id="14" name="Picture 3" descr="Slide_39"/>
          <p:cNvPicPr>
            <a:picLocks noChangeAspect="1" noChangeArrowheads="1"/>
          </p:cNvPicPr>
          <p:nvPr/>
        </p:nvPicPr>
        <p:blipFill>
          <a:blip r:embed="rId4" cstate="print">
            <a:lum bright="6000"/>
          </a:blip>
          <a:srcRect/>
          <a:stretch>
            <a:fillRect/>
          </a:stretch>
        </p:blipFill>
        <p:spPr bwMode="auto">
          <a:xfrm>
            <a:off x="1133603" y="2069088"/>
            <a:ext cx="6955416" cy="4636512"/>
          </a:xfrm>
          <a:prstGeom prst="rect">
            <a:avLst/>
          </a:prstGeom>
          <a:noFill/>
          <a:ln w="9525">
            <a:noFill/>
            <a:miter lim="800000"/>
            <a:headEnd/>
            <a:tailEnd/>
          </a:ln>
        </p:spPr>
      </p:pic>
    </p:spTree>
    <p:extLst>
      <p:ext uri="{BB962C8B-B14F-4D97-AF65-F5344CB8AC3E}">
        <p14:creationId xmlns:p14="http://schemas.microsoft.com/office/powerpoint/2010/main" val="160242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4" name="Espaço Reservado para Texto 3"/>
          <p:cNvSpPr>
            <a:spLocks noGrp="1"/>
          </p:cNvSpPr>
          <p:nvPr>
            <p:ph type="body" sz="half" idx="2"/>
          </p:nvPr>
        </p:nvSpPr>
        <p:spPr/>
        <p:txBody>
          <a:bodyPr/>
          <a:lstStyle/>
          <a:p>
            <a:endParaRPr lang="pt-BR" dirty="0"/>
          </a:p>
        </p:txBody>
      </p:sp>
      <p:pic>
        <p:nvPicPr>
          <p:cNvPr id="20" name="Imagem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 y="1885"/>
            <a:ext cx="4665497" cy="3499123"/>
          </a:xfrm>
          <a:prstGeom prst="rect">
            <a:avLst/>
          </a:prstGeom>
        </p:spPr>
      </p:pic>
      <p:pic>
        <p:nvPicPr>
          <p:cNvPr id="22" name="Imagem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4" y="3691567"/>
            <a:ext cx="4714131" cy="3170253"/>
          </a:xfrm>
          <a:prstGeom prst="rect">
            <a:avLst/>
          </a:prstGeom>
        </p:spPr>
      </p:pic>
      <p:pic>
        <p:nvPicPr>
          <p:cNvPr id="24" name="Imagem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6754" y="4904177"/>
            <a:ext cx="2628521" cy="1913247"/>
          </a:xfrm>
          <a:prstGeom prst="rect">
            <a:avLst/>
          </a:prstGeom>
        </p:spPr>
      </p:pic>
      <p:pic>
        <p:nvPicPr>
          <p:cNvPr id="25" name="Imagem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9671" y="5038725"/>
            <a:ext cx="2514600" cy="1819275"/>
          </a:xfrm>
          <a:prstGeom prst="rect">
            <a:avLst/>
          </a:prstGeom>
        </p:spPr>
      </p:pic>
      <p:pic>
        <p:nvPicPr>
          <p:cNvPr id="26" name="Imagem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0851" y="117927"/>
            <a:ext cx="2600325" cy="1752600"/>
          </a:xfrm>
          <a:prstGeom prst="rect">
            <a:avLst/>
          </a:prstGeom>
        </p:spPr>
      </p:pic>
      <p:pic>
        <p:nvPicPr>
          <p:cNvPr id="27" name="Imagem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7478" y="178787"/>
            <a:ext cx="2462554" cy="1781621"/>
          </a:xfrm>
          <a:prstGeom prst="rect">
            <a:avLst/>
          </a:prstGeom>
        </p:spPr>
      </p:pic>
      <p:pic>
        <p:nvPicPr>
          <p:cNvPr id="11" name="Imagem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90" y="493622"/>
            <a:ext cx="2006830" cy="1466786"/>
          </a:xfrm>
          <a:prstGeom prst="rect">
            <a:avLst/>
          </a:prstGeom>
        </p:spPr>
      </p:pic>
      <p:pic>
        <p:nvPicPr>
          <p:cNvPr id="12" name="Imagem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66971" y="3638552"/>
            <a:ext cx="1890874" cy="1265625"/>
          </a:xfrm>
          <a:prstGeom prst="rect">
            <a:avLst/>
          </a:prstGeom>
        </p:spPr>
      </p:pic>
      <p:pic>
        <p:nvPicPr>
          <p:cNvPr id="13" name="Imagem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90771" y="2099127"/>
            <a:ext cx="2857500" cy="1600200"/>
          </a:xfrm>
          <a:prstGeom prst="rect">
            <a:avLst/>
          </a:prstGeom>
        </p:spPr>
      </p:pic>
    </p:spTree>
    <p:extLst>
      <p:ext uri="{BB962C8B-B14F-4D97-AF65-F5344CB8AC3E}">
        <p14:creationId xmlns:p14="http://schemas.microsoft.com/office/powerpoint/2010/main" val="181678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OS FLUXOS</a:t>
            </a:r>
            <a:endParaRPr lang="pt-BR" sz="3600" b="1" kern="0" dirty="0">
              <a:ln w="1905"/>
              <a:solidFill>
                <a:srgbClr val="FFFFFF"/>
              </a:solidFill>
              <a:effectLst>
                <a:innerShdw blurRad="69850" dist="43180" dir="5400000">
                  <a:srgbClr val="000000">
                    <a:alpha val="65000"/>
                  </a:srgbClr>
                </a:innerShdw>
              </a:effectLst>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70</a:t>
            </a:fld>
            <a:endParaRPr lang="en-US">
              <a:solidFill>
                <a:srgbClr val="663300"/>
              </a:solidFill>
            </a:endParaRPr>
          </a:p>
        </p:txBody>
      </p:sp>
      <p:sp>
        <p:nvSpPr>
          <p:cNvPr id="2" name="CaixaDeTexto 1"/>
          <p:cNvSpPr txBox="1"/>
          <p:nvPr/>
        </p:nvSpPr>
        <p:spPr>
          <a:xfrm>
            <a:off x="1962150" y="929461"/>
            <a:ext cx="5266159" cy="461665"/>
          </a:xfrm>
          <a:prstGeom prst="rect">
            <a:avLst/>
          </a:prstGeom>
          <a:noFill/>
        </p:spPr>
        <p:txBody>
          <a:bodyPr wrap="square" rtlCol="0">
            <a:spAutoFit/>
          </a:bodyPr>
          <a:lstStyle/>
          <a:p>
            <a:pPr algn="ctr"/>
            <a:r>
              <a:rPr lang="pt-BR" sz="2400" b="1" dirty="0" smtClean="0">
                <a:solidFill>
                  <a:srgbClr val="FFFFFF"/>
                </a:solidFill>
                <a:latin typeface="Arial" panose="020B0604020202020204" pitchFamily="34" charset="0"/>
                <a:cs typeface="Arial" panose="020B0604020202020204" pitchFamily="34" charset="0"/>
              </a:rPr>
              <a:t>LAHAR (FLUXO DE LAMA)</a:t>
            </a:r>
            <a:endParaRPr lang="pt-BR" sz="2400" b="1" dirty="0">
              <a:solidFill>
                <a:srgbClr val="FFFFFF"/>
              </a:solidFill>
              <a:latin typeface="Arial" panose="020B0604020202020204" pitchFamily="34" charset="0"/>
              <a:cs typeface="Arial" panose="020B0604020202020204" pitchFamily="34" charset="0"/>
            </a:endParaRPr>
          </a:p>
        </p:txBody>
      </p:sp>
      <p:sp>
        <p:nvSpPr>
          <p:cNvPr id="4" name="CaixaDeTexto 3"/>
          <p:cNvSpPr txBox="1"/>
          <p:nvPr/>
        </p:nvSpPr>
        <p:spPr>
          <a:xfrm>
            <a:off x="259882" y="1607423"/>
            <a:ext cx="8624236" cy="461665"/>
          </a:xfrm>
          <a:prstGeom prst="rect">
            <a:avLst/>
          </a:prstGeom>
          <a:noFill/>
        </p:spPr>
        <p:txBody>
          <a:bodyPr wrap="square" rtlCol="0">
            <a:spAutoFit/>
          </a:bodyPr>
          <a:lstStyle/>
          <a:p>
            <a:pPr algn="ctr"/>
            <a:r>
              <a:rPr lang="pt-BR" sz="2400" dirty="0" smtClean="0">
                <a:solidFill>
                  <a:schemeClr val="bg1"/>
                </a:solidFill>
                <a:latin typeface="Arial" panose="020B0604020202020204" pitchFamily="34" charset="0"/>
                <a:cs typeface="Arial" panose="020B0604020202020204" pitchFamily="34" charset="0"/>
              </a:rPr>
              <a:t>Estrados foram criados rapidamente!</a:t>
            </a:r>
            <a:endParaRPr lang="pt-BR" sz="2400" dirty="0">
              <a:solidFill>
                <a:schemeClr val="bg1"/>
              </a:solidFill>
              <a:latin typeface="Arial" panose="020B0604020202020204" pitchFamily="34" charset="0"/>
              <a:cs typeface="Arial" panose="020B0604020202020204" pitchFamily="34" charset="0"/>
            </a:endParaRPr>
          </a:p>
        </p:txBody>
      </p:sp>
      <p:pic>
        <p:nvPicPr>
          <p:cNvPr id="10" name="Picture 4" descr="MVC-006F"/>
          <p:cNvPicPr>
            <a:picLocks noChangeAspect="1" noChangeArrowheads="1"/>
          </p:cNvPicPr>
          <p:nvPr/>
        </p:nvPicPr>
        <p:blipFill>
          <a:blip r:embed="rId4" cstate="print"/>
          <a:srcRect/>
          <a:stretch>
            <a:fillRect/>
          </a:stretch>
        </p:blipFill>
        <p:spPr bwMode="auto">
          <a:xfrm>
            <a:off x="1334887" y="2117321"/>
            <a:ext cx="3045031" cy="2286000"/>
          </a:xfrm>
          <a:prstGeom prst="rect">
            <a:avLst/>
          </a:prstGeom>
          <a:solidFill>
            <a:srgbClr val="000099"/>
          </a:solidFill>
          <a:ln w="28575">
            <a:solidFill>
              <a:srgbClr val="000066"/>
            </a:solidFill>
            <a:miter lim="800000"/>
            <a:headEnd/>
            <a:tailEnd/>
          </a:ln>
        </p:spPr>
      </p:pic>
      <p:pic>
        <p:nvPicPr>
          <p:cNvPr id="11" name="Picture 3" descr="Slide_40"/>
          <p:cNvPicPr>
            <a:picLocks noChangeAspect="1" noChangeArrowheads="1"/>
          </p:cNvPicPr>
          <p:nvPr/>
        </p:nvPicPr>
        <p:blipFill>
          <a:blip r:embed="rId5" cstate="print">
            <a:lum bright="6000"/>
          </a:blip>
          <a:srcRect/>
          <a:stretch>
            <a:fillRect/>
          </a:stretch>
        </p:blipFill>
        <p:spPr bwMode="auto">
          <a:xfrm>
            <a:off x="4811538" y="2086427"/>
            <a:ext cx="3487186" cy="2286000"/>
          </a:xfrm>
          <a:prstGeom prst="rect">
            <a:avLst/>
          </a:prstGeom>
          <a:noFill/>
          <a:ln w="9525">
            <a:noFill/>
            <a:miter lim="800000"/>
            <a:headEnd/>
            <a:tailEnd/>
          </a:ln>
        </p:spPr>
      </p:pic>
      <p:pic>
        <p:nvPicPr>
          <p:cNvPr id="12" name="Picture 3" descr="MSH Truman Trail"/>
          <p:cNvPicPr>
            <a:picLocks noChangeAspect="1" noChangeArrowheads="1"/>
          </p:cNvPicPr>
          <p:nvPr/>
        </p:nvPicPr>
        <p:blipFill>
          <a:blip r:embed="rId6" cstate="print">
            <a:lum bright="12000"/>
          </a:blip>
          <a:srcRect/>
          <a:stretch>
            <a:fillRect/>
          </a:stretch>
        </p:blipFill>
        <p:spPr bwMode="auto">
          <a:xfrm>
            <a:off x="1112576" y="4494438"/>
            <a:ext cx="3489655" cy="2286000"/>
          </a:xfrm>
          <a:prstGeom prst="rect">
            <a:avLst/>
          </a:prstGeom>
          <a:noFill/>
          <a:ln w="9525">
            <a:noFill/>
            <a:miter lim="800000"/>
            <a:headEnd/>
            <a:tailEnd/>
          </a:ln>
        </p:spPr>
      </p:pic>
      <p:pic>
        <p:nvPicPr>
          <p:cNvPr id="13" name="Picture 3" descr="Slide_41"/>
          <p:cNvPicPr>
            <a:picLocks noChangeAspect="1" noChangeArrowheads="1"/>
          </p:cNvPicPr>
          <p:nvPr/>
        </p:nvPicPr>
        <p:blipFill>
          <a:blip r:embed="rId7" cstate="print">
            <a:lum bright="6000"/>
          </a:blip>
          <a:srcRect/>
          <a:stretch>
            <a:fillRect/>
          </a:stretch>
        </p:blipFill>
        <p:spPr bwMode="auto">
          <a:xfrm>
            <a:off x="4866802" y="4510789"/>
            <a:ext cx="3431922" cy="2286000"/>
          </a:xfrm>
          <a:prstGeom prst="rect">
            <a:avLst/>
          </a:prstGeom>
          <a:noFill/>
          <a:ln w="9525">
            <a:noFill/>
            <a:miter lim="800000"/>
            <a:headEnd/>
            <a:tailEnd/>
          </a:ln>
        </p:spPr>
      </p:pic>
    </p:spTree>
    <p:extLst>
      <p:ext uri="{BB962C8B-B14F-4D97-AF65-F5344CB8AC3E}">
        <p14:creationId xmlns:p14="http://schemas.microsoft.com/office/powerpoint/2010/main" val="35125853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OS FLUXOS</a:t>
            </a:r>
            <a:endParaRPr lang="pt-BR" sz="3600" b="1" kern="0" dirty="0">
              <a:ln w="1905"/>
              <a:solidFill>
                <a:srgbClr val="FFFFFF"/>
              </a:solidFill>
              <a:effectLst>
                <a:innerShdw blurRad="69850" dist="43180" dir="5400000">
                  <a:srgbClr val="000000">
                    <a:alpha val="65000"/>
                  </a:srgbClr>
                </a:innerShdw>
              </a:effectLst>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71</a:t>
            </a:fld>
            <a:endParaRPr lang="en-US">
              <a:solidFill>
                <a:srgbClr val="663300"/>
              </a:solidFill>
            </a:endParaRPr>
          </a:p>
        </p:txBody>
      </p:sp>
      <p:sp>
        <p:nvSpPr>
          <p:cNvPr id="4" name="CaixaDeTexto 3"/>
          <p:cNvSpPr txBox="1"/>
          <p:nvPr/>
        </p:nvSpPr>
        <p:spPr>
          <a:xfrm>
            <a:off x="259882" y="938201"/>
            <a:ext cx="8624236" cy="584775"/>
          </a:xfrm>
          <a:prstGeom prst="rect">
            <a:avLst/>
          </a:prstGeom>
          <a:noFill/>
        </p:spPr>
        <p:txBody>
          <a:bodyPr wrap="square" rtlCol="0">
            <a:spAutoFit/>
          </a:bodyPr>
          <a:lstStyle/>
          <a:p>
            <a:pPr algn="ctr"/>
            <a:r>
              <a:rPr lang="pt-BR" sz="3200" dirty="0" smtClean="0">
                <a:solidFill>
                  <a:schemeClr val="bg1"/>
                </a:solidFill>
                <a:latin typeface="Arial" panose="020B0604020202020204" pitchFamily="34" charset="0"/>
                <a:cs typeface="Arial" panose="020B0604020202020204" pitchFamily="34" charset="0"/>
              </a:rPr>
              <a:t>Grand </a:t>
            </a:r>
            <a:r>
              <a:rPr lang="pt-BR" sz="3200" dirty="0" err="1" smtClean="0">
                <a:solidFill>
                  <a:schemeClr val="bg1"/>
                </a:solidFill>
                <a:latin typeface="Arial" panose="020B0604020202020204" pitchFamily="34" charset="0"/>
                <a:cs typeface="Arial" panose="020B0604020202020204" pitchFamily="34" charset="0"/>
              </a:rPr>
              <a:t>Canyon</a:t>
            </a:r>
            <a:r>
              <a:rPr lang="pt-BR" sz="3200" dirty="0" smtClean="0">
                <a:solidFill>
                  <a:schemeClr val="bg1"/>
                </a:solidFill>
                <a:latin typeface="Arial" panose="020B0604020202020204" pitchFamily="34" charset="0"/>
                <a:cs typeface="Arial" panose="020B0604020202020204" pitchFamily="34" charset="0"/>
              </a:rPr>
              <a:t> e </a:t>
            </a:r>
            <a:r>
              <a:rPr lang="pt-BR" sz="3200" dirty="0" err="1" smtClean="0">
                <a:solidFill>
                  <a:schemeClr val="bg1"/>
                </a:solidFill>
                <a:latin typeface="Arial" panose="020B0604020202020204" pitchFamily="34" charset="0"/>
                <a:cs typeface="Arial" panose="020B0604020202020204" pitchFamily="34" charset="0"/>
              </a:rPr>
              <a:t>Mount</a:t>
            </a:r>
            <a:r>
              <a:rPr lang="pt-BR" sz="3200" dirty="0" smtClean="0">
                <a:solidFill>
                  <a:schemeClr val="bg1"/>
                </a:solidFill>
                <a:latin typeface="Arial" panose="020B0604020202020204" pitchFamily="34" charset="0"/>
                <a:cs typeface="Arial" panose="020B0604020202020204" pitchFamily="34" charset="0"/>
              </a:rPr>
              <a:t> St. Helens Parecidos</a:t>
            </a:r>
            <a:endParaRPr lang="pt-BR" sz="3200" dirty="0">
              <a:solidFill>
                <a:schemeClr val="bg1"/>
              </a:solidFill>
              <a:latin typeface="Arial" panose="020B0604020202020204" pitchFamily="34" charset="0"/>
              <a:cs typeface="Arial" panose="020B0604020202020204" pitchFamily="34" charset="0"/>
            </a:endParaRPr>
          </a:p>
        </p:txBody>
      </p:sp>
      <p:pic>
        <p:nvPicPr>
          <p:cNvPr id="8" name="Picture 2" descr="Contact (Coconino &amp;  Torowe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041" y="1688420"/>
            <a:ext cx="3336071" cy="5102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Slide_38"/>
          <p:cNvPicPr>
            <a:picLocks noChangeAspect="1" noChangeArrowheads="1"/>
          </p:cNvPicPr>
          <p:nvPr/>
        </p:nvPicPr>
        <p:blipFill>
          <a:blip r:embed="rId5">
            <a:alphaModFix amt="75000"/>
            <a:extLst>
              <a:ext uri="{28A0092B-C50C-407E-A947-70E740481C1C}">
                <a14:useLocalDpi xmlns:a14="http://schemas.microsoft.com/office/drawing/2010/main" val="0"/>
              </a:ext>
            </a:extLst>
          </a:blip>
          <a:srcRect r="32410"/>
          <a:stretch>
            <a:fillRect/>
          </a:stretch>
        </p:blipFill>
        <p:spPr bwMode="auto">
          <a:xfrm>
            <a:off x="5390036" y="1713221"/>
            <a:ext cx="3327981" cy="5040504"/>
          </a:xfrm>
          <a:prstGeom prst="rect">
            <a:avLst/>
          </a:prstGeom>
          <a:blipFill dpi="0" rotWithShape="1">
            <a:blip r:embed="rId6">
              <a:alphaModFix amt="75000"/>
            </a:blip>
            <a:srcRect r="32410"/>
            <a:tile tx="0" ty="0" sx="100000" sy="100000" flip="none" algn="tl"/>
          </a:blipFill>
          <a:ln w="9525">
            <a:solidFill>
              <a:schemeClr val="tx1"/>
            </a:solidFill>
            <a:miter lim="800000"/>
            <a:headEnd/>
            <a:tailEnd/>
          </a:ln>
          <a:effectLst>
            <a:outerShdw blurRad="63500" dist="107763" dir="18900000" algn="ctr" rotWithShape="0">
              <a:schemeClr val="tx1">
                <a:alpha val="74998"/>
              </a:schemeClr>
            </a:outerShdw>
          </a:effectLst>
        </p:spPr>
      </p:pic>
      <p:sp>
        <p:nvSpPr>
          <p:cNvPr id="10" name="Text Box 4"/>
          <p:cNvSpPr txBox="1">
            <a:spLocks noChangeArrowheads="1"/>
          </p:cNvSpPr>
          <p:nvPr/>
        </p:nvSpPr>
        <p:spPr bwMode="auto">
          <a:xfrm>
            <a:off x="1910811" y="3905821"/>
            <a:ext cx="1204615" cy="707886"/>
          </a:xfrm>
          <a:prstGeom prst="rect">
            <a:avLst/>
          </a:prstGeom>
          <a:solidFill>
            <a:srgbClr val="FFCC99">
              <a:alpha val="75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fontAlgn="base">
              <a:spcBef>
                <a:spcPct val="0"/>
              </a:spcBef>
              <a:spcAft>
                <a:spcPct val="0"/>
              </a:spcAft>
              <a:defRPr/>
            </a:pPr>
            <a:r>
              <a:rPr lang="en-US" sz="2000" b="1" dirty="0">
                <a:solidFill>
                  <a:srgbClr val="000000"/>
                </a:solidFill>
                <a:cs typeface="Arial" panose="020B0604020202020204" pitchFamily="34" charset="0"/>
              </a:rPr>
              <a:t>Grand Canyon</a:t>
            </a:r>
            <a:r>
              <a:rPr lang="en-US" sz="2000" b="1" dirty="0">
                <a:solidFill>
                  <a:srgbClr val="FFFFFF"/>
                </a:solidFill>
                <a:cs typeface="Arial" panose="020B0604020202020204" pitchFamily="34" charset="0"/>
              </a:rPr>
              <a:t> </a:t>
            </a:r>
          </a:p>
        </p:txBody>
      </p:sp>
      <p:sp>
        <p:nvSpPr>
          <p:cNvPr id="11" name="Text Box 5"/>
          <p:cNvSpPr txBox="1">
            <a:spLocks noChangeArrowheads="1"/>
          </p:cNvSpPr>
          <p:nvPr/>
        </p:nvSpPr>
        <p:spPr bwMode="auto">
          <a:xfrm>
            <a:off x="6322193" y="3915446"/>
            <a:ext cx="1491553" cy="707886"/>
          </a:xfrm>
          <a:prstGeom prst="rect">
            <a:avLst/>
          </a:prstGeom>
          <a:solidFill>
            <a:srgbClr val="B5BB98"/>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fontAlgn="base">
              <a:spcBef>
                <a:spcPct val="50000"/>
              </a:spcBef>
              <a:spcAft>
                <a:spcPct val="0"/>
              </a:spcAft>
              <a:defRPr/>
            </a:pPr>
            <a:r>
              <a:rPr lang="en-US" sz="2000" b="1" dirty="0">
                <a:solidFill>
                  <a:srgbClr val="000000"/>
                </a:solidFill>
                <a:cs typeface="Arial" panose="020B0604020202020204" pitchFamily="34" charset="0"/>
              </a:rPr>
              <a:t>Mount St. Helens</a:t>
            </a:r>
          </a:p>
        </p:txBody>
      </p:sp>
    </p:spTree>
    <p:extLst>
      <p:ext uri="{BB962C8B-B14F-4D97-AF65-F5344CB8AC3E}">
        <p14:creationId xmlns:p14="http://schemas.microsoft.com/office/powerpoint/2010/main" val="6610741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OS FLUXOS</a:t>
            </a:r>
            <a:endParaRPr lang="pt-BR" sz="3600" b="1" kern="0" dirty="0">
              <a:ln w="1905"/>
              <a:solidFill>
                <a:srgbClr val="FFFFFF"/>
              </a:solidFill>
              <a:effectLst>
                <a:innerShdw blurRad="69850" dist="43180" dir="5400000">
                  <a:srgbClr val="000000">
                    <a:alpha val="65000"/>
                  </a:srgbClr>
                </a:innerShdw>
              </a:effectLst>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72</a:t>
            </a:fld>
            <a:endParaRPr lang="en-US">
              <a:solidFill>
                <a:srgbClr val="663300"/>
              </a:solidFill>
            </a:endParaRPr>
          </a:p>
        </p:txBody>
      </p:sp>
      <p:sp>
        <p:nvSpPr>
          <p:cNvPr id="4" name="CaixaDeTexto 3"/>
          <p:cNvSpPr txBox="1"/>
          <p:nvPr/>
        </p:nvSpPr>
        <p:spPr>
          <a:xfrm>
            <a:off x="259882" y="938201"/>
            <a:ext cx="8624236" cy="584775"/>
          </a:xfrm>
          <a:prstGeom prst="rect">
            <a:avLst/>
          </a:prstGeom>
          <a:noFill/>
        </p:spPr>
        <p:txBody>
          <a:bodyPr wrap="square" rtlCol="0">
            <a:spAutoFit/>
          </a:bodyPr>
          <a:lstStyle/>
          <a:p>
            <a:pPr algn="ctr"/>
            <a:r>
              <a:rPr lang="pt-BR" sz="3200" dirty="0" smtClean="0">
                <a:solidFill>
                  <a:schemeClr val="bg1"/>
                </a:solidFill>
                <a:latin typeface="Arial" panose="020B0604020202020204" pitchFamily="34" charset="0"/>
                <a:cs typeface="Arial" panose="020B0604020202020204" pitchFamily="34" charset="0"/>
              </a:rPr>
              <a:t>Grand </a:t>
            </a:r>
            <a:r>
              <a:rPr lang="pt-BR" sz="3200" dirty="0" err="1" smtClean="0">
                <a:solidFill>
                  <a:schemeClr val="bg1"/>
                </a:solidFill>
                <a:latin typeface="Arial" panose="020B0604020202020204" pitchFamily="34" charset="0"/>
                <a:cs typeface="Arial" panose="020B0604020202020204" pitchFamily="34" charset="0"/>
              </a:rPr>
              <a:t>Canyon</a:t>
            </a:r>
            <a:r>
              <a:rPr lang="pt-BR" sz="3200" dirty="0" smtClean="0">
                <a:solidFill>
                  <a:schemeClr val="bg1"/>
                </a:solidFill>
                <a:latin typeface="Arial" panose="020B0604020202020204" pitchFamily="34" charset="0"/>
                <a:cs typeface="Arial" panose="020B0604020202020204" pitchFamily="34" charset="0"/>
              </a:rPr>
              <a:t> e </a:t>
            </a:r>
            <a:r>
              <a:rPr lang="pt-BR" sz="3200" dirty="0" err="1" smtClean="0">
                <a:solidFill>
                  <a:schemeClr val="bg1"/>
                </a:solidFill>
                <a:latin typeface="Arial" panose="020B0604020202020204" pitchFamily="34" charset="0"/>
                <a:cs typeface="Arial" panose="020B0604020202020204" pitchFamily="34" charset="0"/>
              </a:rPr>
              <a:t>Mount</a:t>
            </a:r>
            <a:r>
              <a:rPr lang="pt-BR" sz="3200" dirty="0" smtClean="0">
                <a:solidFill>
                  <a:schemeClr val="bg1"/>
                </a:solidFill>
                <a:latin typeface="Arial" panose="020B0604020202020204" pitchFamily="34" charset="0"/>
                <a:cs typeface="Arial" panose="020B0604020202020204" pitchFamily="34" charset="0"/>
              </a:rPr>
              <a:t> St. Helens Parecidos</a:t>
            </a:r>
            <a:endParaRPr lang="pt-BR" sz="3200" dirty="0">
              <a:solidFill>
                <a:schemeClr val="bg1"/>
              </a:solidFill>
              <a:latin typeface="Arial" panose="020B0604020202020204" pitchFamily="34" charset="0"/>
              <a:cs typeface="Arial" panose="020B0604020202020204" pitchFamily="34" charset="0"/>
            </a:endParaRPr>
          </a:p>
        </p:txBody>
      </p:sp>
      <p:pic>
        <p:nvPicPr>
          <p:cNvPr id="12" name="Picture 3" descr="Slide_42"/>
          <p:cNvPicPr>
            <a:picLocks noChangeAspect="1" noChangeArrowheads="1"/>
          </p:cNvPicPr>
          <p:nvPr/>
        </p:nvPicPr>
        <p:blipFill>
          <a:blip r:embed="rId4" cstate="print">
            <a:lum bright="6000"/>
          </a:blip>
          <a:srcRect/>
          <a:stretch>
            <a:fillRect/>
          </a:stretch>
        </p:blipFill>
        <p:spPr bwMode="auto">
          <a:xfrm>
            <a:off x="924024" y="1723186"/>
            <a:ext cx="7606194" cy="4982414"/>
          </a:xfrm>
          <a:prstGeom prst="rect">
            <a:avLst/>
          </a:prstGeom>
          <a:noFill/>
          <a:ln w="9525">
            <a:solidFill>
              <a:schemeClr val="tx1"/>
            </a:solidFill>
            <a:miter lim="800000"/>
            <a:headEnd/>
            <a:tailEnd/>
          </a:ln>
          <a:effectLst>
            <a:outerShdw dist="107763" dir="18900000" algn="ctr" rotWithShape="0">
              <a:schemeClr val="tx1"/>
            </a:outerShdw>
          </a:effectLst>
        </p:spPr>
      </p:pic>
    </p:spTree>
    <p:extLst>
      <p:ext uri="{BB962C8B-B14F-4D97-AF65-F5344CB8AC3E}">
        <p14:creationId xmlns:p14="http://schemas.microsoft.com/office/powerpoint/2010/main" val="2294839962"/>
      </p:ext>
    </p:extLst>
  </p:cSld>
  <p:clrMapOvr>
    <a:masterClrMapping/>
  </p:clrMapOvr>
  <p:transition spd="med">
    <p:blinds/>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OS FLUXOS</a:t>
            </a:r>
            <a:endParaRPr lang="pt-BR" sz="3600" b="1" kern="0" dirty="0">
              <a:ln w="1905"/>
              <a:solidFill>
                <a:srgbClr val="FFFFFF"/>
              </a:solidFill>
              <a:effectLst>
                <a:innerShdw blurRad="69850" dist="43180" dir="5400000">
                  <a:srgbClr val="000000">
                    <a:alpha val="65000"/>
                  </a:srgbClr>
                </a:innerShdw>
              </a:effectLst>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73</a:t>
            </a:fld>
            <a:endParaRPr lang="en-US">
              <a:solidFill>
                <a:srgbClr val="663300"/>
              </a:solidFill>
            </a:endParaRPr>
          </a:p>
        </p:txBody>
      </p:sp>
      <p:sp>
        <p:nvSpPr>
          <p:cNvPr id="4" name="CaixaDeTexto 3"/>
          <p:cNvSpPr txBox="1"/>
          <p:nvPr/>
        </p:nvSpPr>
        <p:spPr>
          <a:xfrm>
            <a:off x="259882" y="938201"/>
            <a:ext cx="8624236" cy="584775"/>
          </a:xfrm>
          <a:prstGeom prst="rect">
            <a:avLst/>
          </a:prstGeom>
          <a:noFill/>
        </p:spPr>
        <p:txBody>
          <a:bodyPr wrap="square" rtlCol="0">
            <a:spAutoFit/>
          </a:bodyPr>
          <a:lstStyle/>
          <a:p>
            <a:pPr algn="ctr"/>
            <a:r>
              <a:rPr lang="pt-BR" sz="3200" dirty="0" smtClean="0">
                <a:solidFill>
                  <a:schemeClr val="bg1"/>
                </a:solidFill>
                <a:latin typeface="Arial" panose="020B0604020202020204" pitchFamily="34" charset="0"/>
                <a:cs typeface="Arial" panose="020B0604020202020204" pitchFamily="34" charset="0"/>
              </a:rPr>
              <a:t>Grand </a:t>
            </a:r>
            <a:r>
              <a:rPr lang="pt-BR" sz="3200" dirty="0" err="1" smtClean="0">
                <a:solidFill>
                  <a:schemeClr val="bg1"/>
                </a:solidFill>
                <a:latin typeface="Arial" panose="020B0604020202020204" pitchFamily="34" charset="0"/>
                <a:cs typeface="Arial" panose="020B0604020202020204" pitchFamily="34" charset="0"/>
              </a:rPr>
              <a:t>Canyon</a:t>
            </a:r>
            <a:r>
              <a:rPr lang="pt-BR" sz="3200" dirty="0" smtClean="0">
                <a:solidFill>
                  <a:schemeClr val="bg1"/>
                </a:solidFill>
                <a:latin typeface="Arial" panose="020B0604020202020204" pitchFamily="34" charset="0"/>
                <a:cs typeface="Arial" panose="020B0604020202020204" pitchFamily="34" charset="0"/>
              </a:rPr>
              <a:t> e </a:t>
            </a:r>
            <a:r>
              <a:rPr lang="pt-BR" sz="3200" dirty="0" err="1" smtClean="0">
                <a:solidFill>
                  <a:schemeClr val="bg1"/>
                </a:solidFill>
                <a:latin typeface="Arial" panose="020B0604020202020204" pitchFamily="34" charset="0"/>
                <a:cs typeface="Arial" panose="020B0604020202020204" pitchFamily="34" charset="0"/>
              </a:rPr>
              <a:t>Mount</a:t>
            </a:r>
            <a:r>
              <a:rPr lang="pt-BR" sz="3200" dirty="0" smtClean="0">
                <a:solidFill>
                  <a:schemeClr val="bg1"/>
                </a:solidFill>
                <a:latin typeface="Arial" panose="020B0604020202020204" pitchFamily="34" charset="0"/>
                <a:cs typeface="Arial" panose="020B0604020202020204" pitchFamily="34" charset="0"/>
              </a:rPr>
              <a:t> St. Helens Parecidos</a:t>
            </a:r>
            <a:endParaRPr lang="pt-BR" sz="3200" dirty="0">
              <a:solidFill>
                <a:schemeClr val="bg1"/>
              </a:solidFill>
              <a:latin typeface="Arial" panose="020B0604020202020204" pitchFamily="34" charset="0"/>
              <a:cs typeface="Arial" panose="020B0604020202020204" pitchFamily="34" charset="0"/>
            </a:endParaRPr>
          </a:p>
        </p:txBody>
      </p:sp>
      <p:graphicFrame>
        <p:nvGraphicFramePr>
          <p:cNvPr id="7" name="Object 2"/>
          <p:cNvGraphicFramePr>
            <a:graphicFrameLocks noChangeAspect="1"/>
          </p:cNvGraphicFramePr>
          <p:nvPr>
            <p:extLst>
              <p:ext uri="{D42A27DB-BD31-4B8C-83A1-F6EECF244321}">
                <p14:modId xmlns:p14="http://schemas.microsoft.com/office/powerpoint/2010/main" val="2969727556"/>
              </p:ext>
            </p:extLst>
          </p:nvPr>
        </p:nvGraphicFramePr>
        <p:xfrm>
          <a:off x="838200" y="1626206"/>
          <a:ext cx="7467600" cy="4978400"/>
        </p:xfrm>
        <a:graphic>
          <a:graphicData uri="http://schemas.openxmlformats.org/presentationml/2006/ole">
            <mc:AlternateContent xmlns:mc="http://schemas.openxmlformats.org/markup-compatibility/2006">
              <mc:Choice xmlns:v="urn:schemas-microsoft-com:vml" Requires="v">
                <p:oleObj spid="_x0000_s755721" name="CorelPhotoPaint.Image.8" r:id="rId5" imgW="3657143" imgH="2438095" progId="">
                  <p:embed/>
                </p:oleObj>
              </mc:Choice>
              <mc:Fallback>
                <p:oleObj name="CorelPhotoPaint.Image.8" r:id="rId5" imgW="3657143" imgH="2438095"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1626206"/>
                        <a:ext cx="7467600" cy="4978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06777985"/>
      </p:ext>
    </p:extLst>
  </p:cSld>
  <p:clrMapOvr>
    <a:masterClrMapping/>
  </p:clrMapOvr>
  <p:transition spd="med">
    <p:blinds/>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OS FLUXOS</a:t>
            </a:r>
            <a:endParaRPr lang="pt-BR" sz="3600" b="1" kern="0" dirty="0">
              <a:ln w="1905"/>
              <a:solidFill>
                <a:srgbClr val="FFFFFF"/>
              </a:solidFill>
              <a:effectLst>
                <a:innerShdw blurRad="69850" dist="43180" dir="5400000">
                  <a:srgbClr val="000000">
                    <a:alpha val="65000"/>
                  </a:srgbClr>
                </a:innerShdw>
              </a:effectLst>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74</a:t>
            </a:fld>
            <a:endParaRPr lang="en-US">
              <a:solidFill>
                <a:srgbClr val="663300"/>
              </a:solidFill>
            </a:endParaRPr>
          </a:p>
        </p:txBody>
      </p:sp>
      <p:sp>
        <p:nvSpPr>
          <p:cNvPr id="4" name="CaixaDeTexto 3"/>
          <p:cNvSpPr txBox="1"/>
          <p:nvPr/>
        </p:nvSpPr>
        <p:spPr>
          <a:xfrm>
            <a:off x="259882" y="938201"/>
            <a:ext cx="8624236" cy="584775"/>
          </a:xfrm>
          <a:prstGeom prst="rect">
            <a:avLst/>
          </a:prstGeom>
          <a:noFill/>
        </p:spPr>
        <p:txBody>
          <a:bodyPr wrap="square" rtlCol="0">
            <a:spAutoFit/>
          </a:bodyPr>
          <a:lstStyle/>
          <a:p>
            <a:pPr algn="ctr"/>
            <a:r>
              <a:rPr lang="pt-BR" sz="3200" dirty="0" smtClean="0">
                <a:solidFill>
                  <a:schemeClr val="bg1"/>
                </a:solidFill>
                <a:latin typeface="Arial" panose="020B0604020202020204" pitchFamily="34" charset="0"/>
                <a:cs typeface="Arial" panose="020B0604020202020204" pitchFamily="34" charset="0"/>
              </a:rPr>
              <a:t>Datação Radiométrica</a:t>
            </a:r>
            <a:endParaRPr lang="pt-BR" sz="3200" dirty="0">
              <a:solidFill>
                <a:schemeClr val="bg1"/>
              </a:solidFill>
              <a:latin typeface="Arial" panose="020B0604020202020204" pitchFamily="34" charset="0"/>
              <a:cs typeface="Arial" panose="020B0604020202020204" pitchFamily="34" charset="0"/>
            </a:endParaRPr>
          </a:p>
        </p:txBody>
      </p:sp>
      <p:pic>
        <p:nvPicPr>
          <p:cNvPr id="8" name="Picture 3" descr="Slide_35"/>
          <p:cNvPicPr>
            <a:picLocks noChangeAspect="1" noChangeArrowheads="1"/>
          </p:cNvPicPr>
          <p:nvPr/>
        </p:nvPicPr>
        <p:blipFill>
          <a:blip r:embed="rId4" cstate="print">
            <a:lum bright="6000"/>
          </a:blip>
          <a:srcRect/>
          <a:stretch>
            <a:fillRect/>
          </a:stretch>
        </p:blipFill>
        <p:spPr bwMode="auto">
          <a:xfrm>
            <a:off x="1359127" y="1522976"/>
            <a:ext cx="6425746" cy="5085740"/>
          </a:xfrm>
          <a:prstGeom prst="rect">
            <a:avLst/>
          </a:prstGeom>
          <a:noFill/>
          <a:ln w="9525">
            <a:noFill/>
            <a:miter lim="800000"/>
            <a:headEnd/>
            <a:tailEnd/>
          </a:ln>
        </p:spPr>
      </p:pic>
      <p:sp>
        <p:nvSpPr>
          <p:cNvPr id="9" name="Rectangle 7"/>
          <p:cNvSpPr>
            <a:spLocks noGrp="1" noChangeArrowheads="1"/>
          </p:cNvSpPr>
          <p:nvPr>
            <p:ph type="title"/>
          </p:nvPr>
        </p:nvSpPr>
        <p:spPr>
          <a:xfrm>
            <a:off x="1116238" y="1984831"/>
            <a:ext cx="6815138" cy="1143000"/>
          </a:xfrm>
        </p:spPr>
        <p:txBody>
          <a:bodyPr/>
          <a:lstStyle/>
          <a:p>
            <a:pPr eaLnBrk="1" hangingPunct="1"/>
            <a:r>
              <a:rPr lang="pt-BR" sz="2400" dirty="0">
                <a:solidFill>
                  <a:schemeClr val="bg1"/>
                </a:solidFill>
                <a:latin typeface="Arial" panose="020B0604020202020204" pitchFamily="34" charset="0"/>
                <a:cs typeface="Arial" panose="020B0604020202020204" pitchFamily="34" charset="0"/>
              </a:rPr>
              <a:t>Quantos anos tem a cúpula de lava?</a:t>
            </a:r>
            <a:endParaRPr lang="en-US" sz="2400" dirty="0" smtClean="0">
              <a:solidFill>
                <a:schemeClr val="bg1"/>
              </a:solidFill>
              <a:latin typeface="Arial" panose="020B0604020202020204" pitchFamily="34" charset="0"/>
              <a:cs typeface="Arial" panose="020B0604020202020204" pitchFamily="34" charset="0"/>
            </a:endParaRPr>
          </a:p>
        </p:txBody>
      </p:sp>
      <p:sp>
        <p:nvSpPr>
          <p:cNvPr id="10" name="Text Box 4"/>
          <p:cNvSpPr txBox="1">
            <a:spLocks noChangeArrowheads="1"/>
          </p:cNvSpPr>
          <p:nvPr/>
        </p:nvSpPr>
        <p:spPr bwMode="auto">
          <a:xfrm>
            <a:off x="3639229" y="2766858"/>
            <a:ext cx="2033587" cy="461665"/>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en-US" sz="2400" dirty="0">
                <a:solidFill>
                  <a:schemeClr val="bg1"/>
                </a:solidFill>
                <a:latin typeface="Arial" panose="020B0604020202020204" pitchFamily="34" charset="0"/>
                <a:cs typeface="Arial" panose="020B0604020202020204" pitchFamily="34" charset="0"/>
              </a:rPr>
              <a:t>&lt;30 </a:t>
            </a:r>
            <a:r>
              <a:rPr lang="en-US" sz="2400" dirty="0" err="1" smtClean="0">
                <a:solidFill>
                  <a:schemeClr val="bg1"/>
                </a:solidFill>
                <a:latin typeface="Arial" panose="020B0604020202020204" pitchFamily="34" charset="0"/>
                <a:cs typeface="Arial" panose="020B0604020202020204" pitchFamily="34" charset="0"/>
              </a:rPr>
              <a:t>anos</a:t>
            </a:r>
            <a:endParaRPr lang="en-US" sz="2400" dirty="0">
              <a:solidFill>
                <a:schemeClr val="bg1"/>
              </a:solidFill>
              <a:latin typeface="Arial" panose="020B0604020202020204" pitchFamily="34" charset="0"/>
              <a:cs typeface="Arial" panose="020B0604020202020204" pitchFamily="34" charset="0"/>
            </a:endParaRPr>
          </a:p>
        </p:txBody>
      </p:sp>
      <p:sp>
        <p:nvSpPr>
          <p:cNvPr id="11" name="Text Box 5"/>
          <p:cNvSpPr txBox="1">
            <a:spLocks noChangeArrowheads="1"/>
          </p:cNvSpPr>
          <p:nvPr/>
        </p:nvSpPr>
        <p:spPr bwMode="auto">
          <a:xfrm>
            <a:off x="2910799" y="6128926"/>
            <a:ext cx="3606800" cy="461665"/>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en-US" sz="2400" dirty="0">
                <a:solidFill>
                  <a:schemeClr val="bg1"/>
                </a:solidFill>
                <a:latin typeface="Arial" panose="020B0604020202020204" pitchFamily="34" charset="0"/>
                <a:cs typeface="Arial" panose="020B0604020202020204" pitchFamily="34" charset="0"/>
              </a:rPr>
              <a:t>2,400,000 </a:t>
            </a:r>
            <a:r>
              <a:rPr lang="en-US" sz="2400" dirty="0" err="1" smtClean="0">
                <a:solidFill>
                  <a:schemeClr val="bg1"/>
                </a:solidFill>
                <a:latin typeface="Arial" panose="020B0604020202020204" pitchFamily="34" charset="0"/>
                <a:cs typeface="Arial" panose="020B0604020202020204" pitchFamily="34" charset="0"/>
              </a:rPr>
              <a:t>anos</a:t>
            </a:r>
            <a:endParaRPr lang="en-US" sz="2400" dirty="0">
              <a:solidFill>
                <a:schemeClr val="bg1"/>
              </a:solidFill>
              <a:latin typeface="Arial" panose="020B0604020202020204" pitchFamily="34" charset="0"/>
              <a:cs typeface="Arial" panose="020B0604020202020204" pitchFamily="34" charset="0"/>
            </a:endParaRPr>
          </a:p>
        </p:txBody>
      </p:sp>
      <p:sp>
        <p:nvSpPr>
          <p:cNvPr id="12" name="Text Box 6"/>
          <p:cNvSpPr txBox="1">
            <a:spLocks noChangeArrowheads="1"/>
          </p:cNvSpPr>
          <p:nvPr/>
        </p:nvSpPr>
        <p:spPr bwMode="auto">
          <a:xfrm>
            <a:off x="1903413" y="5602585"/>
            <a:ext cx="5602287" cy="641350"/>
          </a:xfrm>
          <a:prstGeom prst="rect">
            <a:avLst/>
          </a:prstGeom>
          <a:noFill/>
          <a:ln w="9525">
            <a:noFill/>
            <a:miter lim="800000"/>
            <a:headEnd/>
            <a:tailEnd/>
          </a:ln>
        </p:spPr>
        <p:txBody>
          <a:bodyPr anchor="ctr"/>
          <a:lstStyle/>
          <a:p>
            <a:pPr algn="ctr" fontAlgn="base">
              <a:spcBef>
                <a:spcPct val="0"/>
              </a:spcBef>
              <a:spcAft>
                <a:spcPct val="0"/>
              </a:spcAft>
            </a:pPr>
            <a:r>
              <a:rPr lang="pt-BR" sz="2400" dirty="0" smtClean="0">
                <a:solidFill>
                  <a:schemeClr val="bg1"/>
                </a:solidFill>
                <a:latin typeface="Arial" panose="020B0604020202020204" pitchFamily="34" charset="0"/>
                <a:cs typeface="Arial" panose="020B0604020202020204" pitchFamily="34" charset="0"/>
              </a:rPr>
              <a:t>Quantos anos a datação afirma?</a:t>
            </a:r>
            <a:endParaRPr lang="pt-BR"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0027642"/>
      </p:ext>
    </p:extLst>
  </p:cSld>
  <p:clrMapOvr>
    <a:masterClrMapping/>
  </p:clrMapOvr>
  <p:transition spd="med">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0" grpId="0" autoUpdateAnimBg="0"/>
      <p:bldP spid="11" grpId="0" autoUpdateAnimBg="0"/>
      <p:bldP spid="12"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OS FLUXOS</a:t>
            </a:r>
            <a:endParaRPr lang="pt-BR" sz="3600" b="1" kern="0" dirty="0">
              <a:ln w="1905"/>
              <a:solidFill>
                <a:srgbClr val="FFFFFF"/>
              </a:solidFill>
              <a:effectLst>
                <a:innerShdw blurRad="69850" dist="43180" dir="5400000">
                  <a:srgbClr val="000000">
                    <a:alpha val="65000"/>
                  </a:srgbClr>
                </a:innerShdw>
              </a:effectLst>
              <a:latin typeface="Arial" panose="020B0604020202020204" pitchFamily="34" charset="0"/>
              <a:cs typeface="Arial" panose="020B0604020202020204" pitchFamily="34" charset="0"/>
            </a:endParaRPr>
          </a:p>
        </p:txBody>
      </p:sp>
      <p:sp>
        <p:nvSpPr>
          <p:cNvPr id="4" name="CaixaDeTexto 3"/>
          <p:cNvSpPr txBox="1"/>
          <p:nvPr/>
        </p:nvSpPr>
        <p:spPr>
          <a:xfrm>
            <a:off x="259882" y="938201"/>
            <a:ext cx="8624236" cy="584775"/>
          </a:xfrm>
          <a:prstGeom prst="rect">
            <a:avLst/>
          </a:prstGeom>
          <a:noFill/>
        </p:spPr>
        <p:txBody>
          <a:bodyPr wrap="square" rtlCol="0">
            <a:spAutoFit/>
          </a:bodyPr>
          <a:lstStyle/>
          <a:p>
            <a:pPr algn="ctr"/>
            <a:r>
              <a:rPr lang="pt-BR" sz="3200" dirty="0" smtClean="0">
                <a:solidFill>
                  <a:schemeClr val="bg1"/>
                </a:solidFill>
                <a:latin typeface="Arial" panose="020B0604020202020204" pitchFamily="34" charset="0"/>
                <a:cs typeface="Arial" panose="020B0604020202020204" pitchFamily="34" charset="0"/>
              </a:rPr>
              <a:t>Erosão como as Montanhas?</a:t>
            </a:r>
            <a:endParaRPr lang="pt-BR" sz="3200" dirty="0">
              <a:solidFill>
                <a:schemeClr val="bg1"/>
              </a:solidFill>
              <a:latin typeface="Arial" panose="020B0604020202020204" pitchFamily="34" charset="0"/>
              <a:cs typeface="Arial" panose="020B0604020202020204" pitchFamily="34" charset="0"/>
            </a:endParaRPr>
          </a:p>
        </p:txBody>
      </p:sp>
      <p:pic>
        <p:nvPicPr>
          <p:cNvPr id="13" name="Picture 3" descr="Slide_44"/>
          <p:cNvPicPr>
            <a:picLocks noChangeAspect="1" noChangeArrowheads="1"/>
          </p:cNvPicPr>
          <p:nvPr/>
        </p:nvPicPr>
        <p:blipFill>
          <a:blip r:embed="rId4" cstate="print">
            <a:lum bright="6000"/>
          </a:blip>
          <a:srcRect/>
          <a:stretch>
            <a:fillRect/>
          </a:stretch>
        </p:blipFill>
        <p:spPr bwMode="auto">
          <a:xfrm>
            <a:off x="578530" y="1564848"/>
            <a:ext cx="7986939" cy="5251279"/>
          </a:xfrm>
          <a:prstGeom prst="rect">
            <a:avLst/>
          </a:prstGeom>
          <a:noFill/>
          <a:ln w="9525">
            <a:noFill/>
            <a:miter lim="800000"/>
            <a:headEnd/>
            <a:tailEnd/>
          </a:ln>
        </p:spPr>
      </p:pic>
    </p:spTree>
    <p:extLst>
      <p:ext uri="{BB962C8B-B14F-4D97-AF65-F5344CB8AC3E}">
        <p14:creationId xmlns:p14="http://schemas.microsoft.com/office/powerpoint/2010/main" val="3304079090"/>
      </p:ext>
    </p:extLst>
  </p:cSld>
  <p:clrMapOvr>
    <a:masterClrMapping/>
  </p:clrMapOvr>
  <p:transition spd="med">
    <p:blinds/>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OS FLUXOS</a:t>
            </a:r>
            <a:endParaRPr lang="pt-BR" sz="3600" b="1" kern="0" dirty="0">
              <a:ln w="1905"/>
              <a:solidFill>
                <a:srgbClr val="FFFFFF"/>
              </a:solidFill>
              <a:effectLst>
                <a:innerShdw blurRad="69850" dist="43180" dir="5400000">
                  <a:srgbClr val="000000">
                    <a:alpha val="65000"/>
                  </a:srgbClr>
                </a:innerShdw>
              </a:effectLst>
              <a:latin typeface="Arial" panose="020B0604020202020204" pitchFamily="34" charset="0"/>
              <a:cs typeface="Arial" panose="020B0604020202020204" pitchFamily="34" charset="0"/>
            </a:endParaRPr>
          </a:p>
        </p:txBody>
      </p:sp>
      <p:sp>
        <p:nvSpPr>
          <p:cNvPr id="4" name="CaixaDeTexto 3"/>
          <p:cNvSpPr txBox="1"/>
          <p:nvPr/>
        </p:nvSpPr>
        <p:spPr>
          <a:xfrm>
            <a:off x="259882" y="938201"/>
            <a:ext cx="8624236" cy="584775"/>
          </a:xfrm>
          <a:prstGeom prst="rect">
            <a:avLst/>
          </a:prstGeom>
          <a:noFill/>
        </p:spPr>
        <p:txBody>
          <a:bodyPr wrap="square" rtlCol="0">
            <a:spAutoFit/>
          </a:bodyPr>
          <a:lstStyle/>
          <a:p>
            <a:pPr algn="ctr"/>
            <a:r>
              <a:rPr lang="pt-BR" sz="3200" dirty="0" smtClean="0">
                <a:solidFill>
                  <a:schemeClr val="bg1"/>
                </a:solidFill>
                <a:latin typeface="Arial" panose="020B0604020202020204" pitchFamily="34" charset="0"/>
                <a:cs typeface="Arial" panose="020B0604020202020204" pitchFamily="34" charset="0"/>
              </a:rPr>
              <a:t>Erosão como as Montanhas?</a:t>
            </a:r>
            <a:endParaRPr lang="pt-BR" sz="3200" dirty="0">
              <a:solidFill>
                <a:schemeClr val="bg1"/>
              </a:solidFill>
              <a:latin typeface="Arial" panose="020B0604020202020204" pitchFamily="34" charset="0"/>
              <a:cs typeface="Arial" panose="020B0604020202020204" pitchFamily="34" charset="0"/>
            </a:endParaRPr>
          </a:p>
        </p:txBody>
      </p:sp>
      <p:pic>
        <p:nvPicPr>
          <p:cNvPr id="13" name="Picture 3" descr="Slide_44"/>
          <p:cNvPicPr>
            <a:picLocks noChangeAspect="1" noChangeArrowheads="1"/>
          </p:cNvPicPr>
          <p:nvPr/>
        </p:nvPicPr>
        <p:blipFill>
          <a:blip r:embed="rId4" cstate="print">
            <a:lum bright="6000"/>
          </a:blip>
          <a:srcRect/>
          <a:stretch>
            <a:fillRect/>
          </a:stretch>
        </p:blipFill>
        <p:spPr bwMode="auto">
          <a:xfrm>
            <a:off x="353386" y="1526591"/>
            <a:ext cx="3894123" cy="2560320"/>
          </a:xfrm>
          <a:prstGeom prst="rect">
            <a:avLst/>
          </a:prstGeom>
          <a:noFill/>
          <a:ln w="9525">
            <a:noFill/>
            <a:miter lim="800000"/>
            <a:headEnd/>
            <a:tailEnd/>
          </a:ln>
        </p:spPr>
      </p:pic>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930" y="4175436"/>
            <a:ext cx="3413760" cy="2560320"/>
          </a:xfrm>
          <a:prstGeom prst="rect">
            <a:avLst/>
          </a:prstGeom>
        </p:spPr>
      </p:pic>
      <p:pic>
        <p:nvPicPr>
          <p:cNvPr id="8" name="Imagem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1566" y="4200310"/>
            <a:ext cx="4575510" cy="2560320"/>
          </a:xfrm>
          <a:prstGeom prst="rect">
            <a:avLst/>
          </a:prstGeom>
        </p:spPr>
      </p:pic>
      <p:pic>
        <p:nvPicPr>
          <p:cNvPr id="9" name="Image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80206" y="1539028"/>
            <a:ext cx="3413760" cy="2560320"/>
          </a:xfrm>
          <a:prstGeom prst="rect">
            <a:avLst/>
          </a:prstGeom>
        </p:spPr>
      </p:pic>
    </p:spTree>
    <p:extLst>
      <p:ext uri="{BB962C8B-B14F-4D97-AF65-F5344CB8AC3E}">
        <p14:creationId xmlns:p14="http://schemas.microsoft.com/office/powerpoint/2010/main" val="1998178462"/>
      </p:ext>
    </p:extLst>
  </p:cSld>
  <p:clrMapOvr>
    <a:masterClrMapping/>
  </p:clrMapOvr>
  <p:transition spd="med">
    <p:blinds/>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OS FLUXOS</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77</a:t>
            </a:fld>
            <a:endParaRPr lang="en-US">
              <a:solidFill>
                <a:srgbClr val="663300"/>
              </a:solidFill>
            </a:endParaRPr>
          </a:p>
        </p:txBody>
      </p:sp>
      <p:sp>
        <p:nvSpPr>
          <p:cNvPr id="2" name="CaixaDeTexto 1"/>
          <p:cNvSpPr txBox="1"/>
          <p:nvPr/>
        </p:nvSpPr>
        <p:spPr>
          <a:xfrm>
            <a:off x="1962150" y="929461"/>
            <a:ext cx="5266159" cy="461665"/>
          </a:xfrm>
          <a:prstGeom prst="rect">
            <a:avLst/>
          </a:prstGeom>
          <a:noFill/>
        </p:spPr>
        <p:txBody>
          <a:bodyPr wrap="square" rtlCol="0">
            <a:spAutoFit/>
          </a:bodyPr>
          <a:lstStyle/>
          <a:p>
            <a:pPr algn="ctr"/>
            <a:r>
              <a:rPr lang="pt-BR" sz="2400" b="1" dirty="0" smtClean="0">
                <a:solidFill>
                  <a:srgbClr val="FFFFFF"/>
                </a:solidFill>
              </a:rPr>
              <a:t>CRIAÇÃO APOIRADA</a:t>
            </a:r>
            <a:endParaRPr lang="pt-BR" sz="2400" b="1" dirty="0">
              <a:solidFill>
                <a:srgbClr val="FFFFFF"/>
              </a:solidFill>
            </a:endParaRPr>
          </a:p>
        </p:txBody>
      </p:sp>
      <p:pic>
        <p:nvPicPr>
          <p:cNvPr id="8" name="Picture 2" descr="C:\My Documents\Power Point Graphics\miniGrandCanyon.jpg"/>
          <p:cNvPicPr>
            <a:picLocks noChangeAspect="1" noChangeArrowheads="1"/>
          </p:cNvPicPr>
          <p:nvPr/>
        </p:nvPicPr>
        <p:blipFill>
          <a:blip r:embed="rId4" cstate="print"/>
          <a:srcRect/>
          <a:stretch>
            <a:fillRect/>
          </a:stretch>
        </p:blipFill>
        <p:spPr bwMode="auto">
          <a:xfrm>
            <a:off x="1230128" y="1614257"/>
            <a:ext cx="6683743" cy="5114920"/>
          </a:xfrm>
          <a:prstGeom prst="rect">
            <a:avLst/>
          </a:prstGeom>
          <a:noFill/>
        </p:spPr>
      </p:pic>
      <p:sp>
        <p:nvSpPr>
          <p:cNvPr id="9" name="CaixaDeTexto 8"/>
          <p:cNvSpPr txBox="1"/>
          <p:nvPr/>
        </p:nvSpPr>
        <p:spPr>
          <a:xfrm>
            <a:off x="6345019" y="3812500"/>
            <a:ext cx="1568852" cy="2893100"/>
          </a:xfrm>
          <a:prstGeom prst="rect">
            <a:avLst/>
          </a:prstGeom>
          <a:solidFill>
            <a:srgbClr val="000000"/>
          </a:solid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Evidências do Monte Saint Helens e de outras áreas desafiaram a antiga crença de que camadas rochosas maciças e vales de rios levam milhões de anos para se formar.</a:t>
            </a:r>
          </a:p>
        </p:txBody>
      </p:sp>
    </p:spTree>
    <p:extLst>
      <p:ext uri="{BB962C8B-B14F-4D97-AF65-F5344CB8AC3E}">
        <p14:creationId xmlns:p14="http://schemas.microsoft.com/office/powerpoint/2010/main" val="273703271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78</a:t>
            </a:fld>
            <a:endParaRPr lang="en-US">
              <a:solidFill>
                <a:srgbClr val="663300"/>
              </a:solidFill>
            </a:endParaRPr>
          </a:p>
        </p:txBody>
      </p:sp>
      <p:sp>
        <p:nvSpPr>
          <p:cNvPr id="2" name="CaixaDeTexto 1"/>
          <p:cNvSpPr txBox="1"/>
          <p:nvPr/>
        </p:nvSpPr>
        <p:spPr>
          <a:xfrm>
            <a:off x="1938920" y="2105561"/>
            <a:ext cx="5266159" cy="1323439"/>
          </a:xfrm>
          <a:prstGeom prst="rect">
            <a:avLst/>
          </a:prstGeom>
          <a:noFill/>
        </p:spPr>
        <p:txBody>
          <a:bodyPr wrap="square" rtlCol="0">
            <a:spAutoFit/>
          </a:bodyPr>
          <a:lstStyle/>
          <a:p>
            <a:pPr algn="ctr"/>
            <a:r>
              <a:rPr lang="pt-BR" sz="8000" b="1" dirty="0" smtClean="0">
                <a:solidFill>
                  <a:srgbClr val="FFFFFF"/>
                </a:solidFill>
                <a:effectLst>
                  <a:outerShdw blurRad="38100" dist="38100" dir="2700000" algn="tl">
                    <a:srgbClr val="000000">
                      <a:alpha val="43137"/>
                    </a:srgbClr>
                  </a:outerShdw>
                </a:effectLst>
              </a:rPr>
              <a:t>FIM</a:t>
            </a:r>
            <a:endParaRPr lang="pt-BR" sz="8000" b="1"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752142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extLst>
              <p:ext uri="{D42A27DB-BD31-4B8C-83A1-F6EECF244321}">
                <p14:modId xmlns:p14="http://schemas.microsoft.com/office/powerpoint/2010/main" val="2256955675"/>
              </p:ext>
            </p:extLst>
          </p:nvPr>
        </p:nvGraphicFramePr>
        <p:xfrm>
          <a:off x="3268603" y="260648"/>
          <a:ext cx="2948086" cy="1960067"/>
        </p:xfrm>
        <a:graphic>
          <a:graphicData uri="http://schemas.openxmlformats.org/presentationml/2006/ole">
            <mc:AlternateContent xmlns:mc="http://schemas.openxmlformats.org/markup-compatibility/2006">
              <mc:Choice xmlns:v="urn:schemas-microsoft-com:vml" Requires="v">
                <p:oleObj spid="_x0000_s713750" name="Photo Editor Photo" r:id="rId4" imgW="7621064" imgH="5068007" progId="">
                  <p:embed/>
                </p:oleObj>
              </mc:Choice>
              <mc:Fallback>
                <p:oleObj name="Photo Editor Photo" r:id="rId4" imgW="7621064" imgH="5068007" progId="">
                  <p:embed/>
                  <p:pic>
                    <p:nvPicPr>
                      <p:cNvPr id="0" name=""/>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3268603" y="260648"/>
                        <a:ext cx="2948086" cy="1960067"/>
                      </a:xfrm>
                      <a:prstGeom prst="rect">
                        <a:avLst/>
                      </a:prstGeom>
                      <a:noFill/>
                      <a:ln>
                        <a:noFill/>
                      </a:ln>
                      <a:effectLst/>
                      <a:extLst/>
                    </p:spPr>
                  </p:pic>
                </p:oleObj>
              </mc:Fallback>
            </mc:AlternateContent>
          </a:graphicData>
        </a:graphic>
      </p:graphicFrame>
      <p:pic>
        <p:nvPicPr>
          <p:cNvPr id="3" name="Image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8074" y="2562291"/>
            <a:ext cx="2600325" cy="1752600"/>
          </a:xfrm>
          <a:prstGeom prst="rect">
            <a:avLst/>
          </a:prstGeom>
        </p:spPr>
      </p:pic>
      <p:pic>
        <p:nvPicPr>
          <p:cNvPr id="4" name="Imagem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7864" y="5157192"/>
            <a:ext cx="1890874" cy="1265625"/>
          </a:xfrm>
          <a:prstGeom prst="rect">
            <a:avLst/>
          </a:prstGeom>
        </p:spPr>
      </p:pic>
      <p:pic>
        <p:nvPicPr>
          <p:cNvPr id="5" name="Imagem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16689" y="4989904"/>
            <a:ext cx="2857500" cy="1600200"/>
          </a:xfrm>
          <a:prstGeom prst="rect">
            <a:avLst/>
          </a:prstGeom>
        </p:spPr>
      </p:pic>
      <p:pic>
        <p:nvPicPr>
          <p:cNvPr id="6" name="Picture 3" descr="Slide_17"/>
          <p:cNvPicPr>
            <a:picLocks noChangeAspect="1" noChangeArrowheads="1"/>
          </p:cNvPicPr>
          <p:nvPr/>
        </p:nvPicPr>
        <p:blipFill>
          <a:blip r:embed="rId9" cstate="print">
            <a:lum bright="18000"/>
          </a:blip>
          <a:srcRect/>
          <a:stretch>
            <a:fillRect/>
          </a:stretch>
        </p:blipFill>
        <p:spPr bwMode="auto">
          <a:xfrm>
            <a:off x="971600" y="4814977"/>
            <a:ext cx="2023199" cy="1607840"/>
          </a:xfrm>
          <a:prstGeom prst="rect">
            <a:avLst/>
          </a:prstGeom>
          <a:noFill/>
          <a:ln w="9525">
            <a:noFill/>
            <a:miter lim="800000"/>
            <a:headEnd/>
            <a:tailEnd/>
          </a:ln>
        </p:spPr>
      </p:pic>
      <p:pic>
        <p:nvPicPr>
          <p:cNvPr id="7" name="Picture 3" descr="Slide_18"/>
          <p:cNvPicPr>
            <a:picLocks noChangeAspect="1" noChangeArrowheads="1"/>
          </p:cNvPicPr>
          <p:nvPr/>
        </p:nvPicPr>
        <p:blipFill>
          <a:blip r:embed="rId10" cstate="print">
            <a:lum bright="18000"/>
          </a:blip>
          <a:srcRect/>
          <a:stretch>
            <a:fillRect/>
          </a:stretch>
        </p:blipFill>
        <p:spPr bwMode="auto">
          <a:xfrm>
            <a:off x="3268603" y="2420888"/>
            <a:ext cx="2377207" cy="1894003"/>
          </a:xfrm>
          <a:prstGeom prst="rect">
            <a:avLst/>
          </a:prstGeom>
          <a:noFill/>
          <a:ln w="9525">
            <a:noFill/>
            <a:miter lim="800000"/>
            <a:headEnd/>
            <a:tailEnd/>
          </a:ln>
        </p:spPr>
      </p:pic>
      <p:pic>
        <p:nvPicPr>
          <p:cNvPr id="8" name="Picture 3" descr="Picture1"/>
          <p:cNvPicPr>
            <a:picLocks noChangeAspect="1" noChangeArrowheads="1"/>
          </p:cNvPicPr>
          <p:nvPr/>
        </p:nvPicPr>
        <p:blipFill>
          <a:blip r:embed="rId11" cstate="print"/>
          <a:srcRect/>
          <a:stretch>
            <a:fillRect/>
          </a:stretch>
        </p:blipFill>
        <p:spPr bwMode="auto">
          <a:xfrm>
            <a:off x="127586" y="2583018"/>
            <a:ext cx="2558754" cy="1731873"/>
          </a:xfrm>
          <a:prstGeom prst="rect">
            <a:avLst/>
          </a:prstGeom>
          <a:noFill/>
          <a:ln w="9525">
            <a:noFill/>
            <a:miter lim="800000"/>
            <a:headEnd/>
            <a:tailEnd/>
          </a:ln>
        </p:spPr>
      </p:pic>
    </p:spTree>
    <p:extLst>
      <p:ext uri="{BB962C8B-B14F-4D97-AF65-F5344CB8AC3E}">
        <p14:creationId xmlns:p14="http://schemas.microsoft.com/office/powerpoint/2010/main" val="216354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4210" y="-2498"/>
            <a:ext cx="9144000" cy="6858000"/>
          </a:xfrm>
          <a:prstGeom prst="rect">
            <a:avLst/>
          </a:prstGeom>
          <a:noFill/>
          <a:ln w="9525">
            <a:noFill/>
            <a:miter lim="800000"/>
            <a:headEnd/>
            <a:tailEnd/>
          </a:ln>
        </p:spPr>
      </p:pic>
      <p:sp>
        <p:nvSpPr>
          <p:cNvPr id="6" name="Rectangle 5"/>
          <p:cNvSpPr/>
          <p:nvPr/>
        </p:nvSpPr>
        <p:spPr>
          <a:xfrm>
            <a:off x="179512" y="188640"/>
            <a:ext cx="8784976" cy="646331"/>
          </a:xfrm>
          <a:prstGeom prst="rect">
            <a:avLst/>
          </a:prstGeom>
          <a:solidFill>
            <a:srgbClr val="A89379"/>
          </a:solidFill>
          <a:scene3d>
            <a:camera prst="orthographicFront"/>
            <a:lightRig rig="threePt" dir="t"/>
          </a:scene3d>
          <a:sp3d>
            <a:bevelT/>
          </a:sp3d>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Como Aconteceu</a:t>
            </a:r>
            <a:endParaRPr lang="pt-BR" sz="36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9</a:t>
            </a:fld>
            <a:endParaRPr lang="en-US">
              <a:solidFill>
                <a:srgbClr val="663300"/>
              </a:solidFill>
            </a:endParaRPr>
          </a:p>
        </p:txBody>
      </p:sp>
      <p:sp>
        <p:nvSpPr>
          <p:cNvPr id="10" name="CaixaDeTexto 9"/>
          <p:cNvSpPr txBox="1"/>
          <p:nvPr/>
        </p:nvSpPr>
        <p:spPr>
          <a:xfrm>
            <a:off x="2705204" y="3883848"/>
            <a:ext cx="6403300" cy="1015663"/>
          </a:xfrm>
          <a:prstGeom prst="rect">
            <a:avLst/>
          </a:prstGeom>
          <a:noFill/>
        </p:spPr>
        <p:txBody>
          <a:bodyPr wrap="square" rtlCol="0">
            <a:spAutoFit/>
          </a:bodyPr>
          <a:lstStyle/>
          <a:p>
            <a:pPr marL="342900" indent="-342900">
              <a:buFont typeface="Wingdings" panose="05000000000000000000" pitchFamily="2" charset="2"/>
              <a:buChar char="Ø"/>
            </a:pPr>
            <a:endParaRPr lang="pt-BR" sz="2000" dirty="0">
              <a:solidFill>
                <a:schemeClr val="bg1"/>
              </a:solidFill>
            </a:endParaRPr>
          </a:p>
          <a:p>
            <a:pPr marL="342900" indent="-342900">
              <a:buFont typeface="Wingdings" panose="05000000000000000000" pitchFamily="2" charset="2"/>
              <a:buChar char="Ø"/>
            </a:pPr>
            <a:r>
              <a:rPr lang="pt-BR" sz="2000" dirty="0">
                <a:solidFill>
                  <a:schemeClr val="bg1"/>
                </a:solidFill>
              </a:rPr>
              <a:t>Com a pressão liberada, uma enorme explosão lateral segue para o norte</a:t>
            </a:r>
            <a:r>
              <a:rPr lang="pt-BR" sz="2000" dirty="0" smtClean="0">
                <a:solidFill>
                  <a:schemeClr val="bg1"/>
                </a:solidFill>
              </a:rPr>
              <a:t>.</a:t>
            </a:r>
            <a:r>
              <a:rPr lang="pt-BR" sz="2000" dirty="0">
                <a:solidFill>
                  <a:schemeClr val="bg1"/>
                </a:solidFill>
              </a:rPr>
              <a:t> às 8h32</a:t>
            </a:r>
            <a:r>
              <a:rPr lang="pt-BR" sz="2000" dirty="0" smtClean="0">
                <a:solidFill>
                  <a:schemeClr val="bg1"/>
                </a:solidFill>
              </a:rPr>
              <a:t>.</a:t>
            </a:r>
            <a:endParaRPr lang="pt-BR" sz="2000" dirty="0">
              <a:solidFill>
                <a:schemeClr val="bg1"/>
              </a:solidFill>
            </a:endParaRPr>
          </a:p>
        </p:txBody>
      </p:sp>
      <p:grpSp>
        <p:nvGrpSpPr>
          <p:cNvPr id="9" name="Grupo 8"/>
          <p:cNvGrpSpPr/>
          <p:nvPr/>
        </p:nvGrpSpPr>
        <p:grpSpPr>
          <a:xfrm>
            <a:off x="288110" y="927770"/>
            <a:ext cx="2312626" cy="1311282"/>
            <a:chOff x="288110" y="927770"/>
            <a:chExt cx="2312626" cy="1311282"/>
          </a:xfrm>
        </p:grpSpPr>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110" y="927770"/>
              <a:ext cx="2312626" cy="1311282"/>
            </a:xfrm>
            <a:prstGeom prst="rect">
              <a:avLst/>
            </a:prstGeom>
          </p:spPr>
        </p:pic>
        <p:sp>
          <p:nvSpPr>
            <p:cNvPr id="11" name="CaixaDeTexto 10"/>
            <p:cNvSpPr txBox="1"/>
            <p:nvPr/>
          </p:nvSpPr>
          <p:spPr>
            <a:xfrm>
              <a:off x="1248466" y="1196752"/>
              <a:ext cx="731246" cy="276999"/>
            </a:xfrm>
            <a:prstGeom prst="rect">
              <a:avLst/>
            </a:prstGeom>
            <a:noFill/>
          </p:spPr>
          <p:txBody>
            <a:bodyPr wrap="square" rtlCol="0">
              <a:spAutoFit/>
            </a:bodyPr>
            <a:lstStyle/>
            <a:p>
              <a:r>
                <a:rPr lang="pt-BR" sz="1200" dirty="0" smtClean="0">
                  <a:solidFill>
                    <a:srgbClr val="000000"/>
                  </a:solidFill>
                </a:rPr>
                <a:t>Magma</a:t>
              </a:r>
              <a:endParaRPr lang="pt-BR" sz="1200" dirty="0">
                <a:solidFill>
                  <a:srgbClr val="000000"/>
                </a:solidFill>
              </a:endParaRPr>
            </a:p>
          </p:txBody>
        </p:sp>
      </p:grpSp>
      <p:grpSp>
        <p:nvGrpSpPr>
          <p:cNvPr id="20" name="Grupo 19"/>
          <p:cNvGrpSpPr/>
          <p:nvPr/>
        </p:nvGrpSpPr>
        <p:grpSpPr>
          <a:xfrm>
            <a:off x="288110" y="2372221"/>
            <a:ext cx="2312626" cy="1310506"/>
            <a:chOff x="288110" y="2372221"/>
            <a:chExt cx="2312626" cy="1310506"/>
          </a:xfrm>
        </p:grpSpPr>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110" y="2387338"/>
              <a:ext cx="2312626" cy="1295389"/>
            </a:xfrm>
            <a:prstGeom prst="rect">
              <a:avLst/>
            </a:prstGeom>
          </p:spPr>
        </p:pic>
        <p:sp>
          <p:nvSpPr>
            <p:cNvPr id="12" name="CaixaDeTexto 11"/>
            <p:cNvSpPr txBox="1"/>
            <p:nvPr/>
          </p:nvSpPr>
          <p:spPr>
            <a:xfrm>
              <a:off x="345815" y="2372221"/>
              <a:ext cx="1908212" cy="461665"/>
            </a:xfrm>
            <a:prstGeom prst="rect">
              <a:avLst/>
            </a:prstGeom>
            <a:noFill/>
          </p:spPr>
          <p:txBody>
            <a:bodyPr wrap="square" rtlCol="0">
              <a:spAutoFit/>
            </a:bodyPr>
            <a:lstStyle/>
            <a:p>
              <a:pPr algn="r"/>
              <a:r>
                <a:rPr lang="pt-BR" sz="1200" b="1" dirty="0" smtClean="0">
                  <a:solidFill>
                    <a:srgbClr val="000000"/>
                  </a:solidFill>
                </a:rPr>
                <a:t>Protuberância </a:t>
              </a:r>
              <a:r>
                <a:rPr lang="pt-BR" sz="1200" b="1" dirty="0">
                  <a:solidFill>
                    <a:srgbClr val="000000"/>
                  </a:solidFill>
                </a:rPr>
                <a:t>de </a:t>
              </a:r>
              <a:r>
                <a:rPr lang="pt-BR" sz="1200" b="1" dirty="0" smtClean="0">
                  <a:solidFill>
                    <a:srgbClr val="000000"/>
                  </a:solidFill>
                </a:rPr>
                <a:t>vapor </a:t>
              </a:r>
              <a:r>
                <a:rPr lang="pt-BR" sz="1200" b="1" dirty="0">
                  <a:solidFill>
                    <a:srgbClr val="000000"/>
                  </a:solidFill>
                </a:rPr>
                <a:t>e </a:t>
              </a:r>
              <a:r>
                <a:rPr lang="pt-BR" sz="1200" b="1" dirty="0" smtClean="0">
                  <a:solidFill>
                    <a:srgbClr val="000000"/>
                  </a:solidFill>
                </a:rPr>
                <a:t>cinzas</a:t>
              </a:r>
              <a:endParaRPr lang="pt-BR" sz="1200" b="1" dirty="0">
                <a:solidFill>
                  <a:srgbClr val="000000"/>
                </a:solidFill>
              </a:endParaRPr>
            </a:p>
          </p:txBody>
        </p:sp>
        <p:sp>
          <p:nvSpPr>
            <p:cNvPr id="13" name="CaixaDeTexto 12"/>
            <p:cNvSpPr txBox="1"/>
            <p:nvPr/>
          </p:nvSpPr>
          <p:spPr>
            <a:xfrm>
              <a:off x="1331640" y="2823319"/>
              <a:ext cx="1208474" cy="461665"/>
            </a:xfrm>
            <a:prstGeom prst="rect">
              <a:avLst/>
            </a:prstGeom>
            <a:noFill/>
          </p:spPr>
          <p:txBody>
            <a:bodyPr wrap="square" rtlCol="0">
              <a:spAutoFit/>
            </a:bodyPr>
            <a:lstStyle/>
            <a:p>
              <a:r>
                <a:rPr lang="pt-BR" sz="1200" b="1" dirty="0" smtClean="0">
                  <a:solidFill>
                    <a:srgbClr val="000000"/>
                  </a:solidFill>
                </a:rPr>
                <a:t>Bloco </a:t>
              </a:r>
              <a:r>
                <a:rPr lang="pt-BR" sz="1200" b="1" dirty="0">
                  <a:solidFill>
                    <a:srgbClr val="000000"/>
                  </a:solidFill>
                </a:rPr>
                <a:t>de </a:t>
              </a:r>
              <a:r>
                <a:rPr lang="pt-BR" sz="1200" b="1" dirty="0" smtClean="0">
                  <a:solidFill>
                    <a:srgbClr val="000000"/>
                  </a:solidFill>
                </a:rPr>
                <a:t>protuberância</a:t>
              </a:r>
              <a:endParaRPr lang="pt-BR" sz="1200" b="1" dirty="0">
                <a:solidFill>
                  <a:srgbClr val="000000"/>
                </a:solidFill>
              </a:endParaRPr>
            </a:p>
          </p:txBody>
        </p:sp>
      </p:grpSp>
      <p:grpSp>
        <p:nvGrpSpPr>
          <p:cNvPr id="23" name="Grupo 22"/>
          <p:cNvGrpSpPr/>
          <p:nvPr/>
        </p:nvGrpSpPr>
        <p:grpSpPr>
          <a:xfrm>
            <a:off x="241995" y="5332643"/>
            <a:ext cx="2306256" cy="1303335"/>
            <a:chOff x="241995" y="5332643"/>
            <a:chExt cx="2306256" cy="1303335"/>
          </a:xfrm>
        </p:grpSpPr>
        <p:pic>
          <p:nvPicPr>
            <p:cNvPr id="8" name="Imagem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20" y="5332643"/>
              <a:ext cx="2296731" cy="1303335"/>
            </a:xfrm>
            <a:prstGeom prst="rect">
              <a:avLst/>
            </a:prstGeom>
          </p:spPr>
        </p:pic>
        <p:sp>
          <p:nvSpPr>
            <p:cNvPr id="14" name="CaixaDeTexto 13"/>
            <p:cNvSpPr txBox="1"/>
            <p:nvPr/>
          </p:nvSpPr>
          <p:spPr>
            <a:xfrm>
              <a:off x="241995" y="5340063"/>
              <a:ext cx="1656184" cy="276999"/>
            </a:xfrm>
            <a:prstGeom prst="rect">
              <a:avLst/>
            </a:prstGeom>
            <a:noFill/>
          </p:spPr>
          <p:txBody>
            <a:bodyPr wrap="square" rtlCol="0">
              <a:spAutoFit/>
            </a:bodyPr>
            <a:lstStyle/>
            <a:p>
              <a:r>
                <a:rPr lang="pt-BR" sz="1200" b="1" dirty="0" smtClean="0">
                  <a:solidFill>
                    <a:srgbClr val="000000"/>
                  </a:solidFill>
                </a:rPr>
                <a:t>Coluna </a:t>
              </a:r>
              <a:r>
                <a:rPr lang="pt-BR" sz="1200" b="1" dirty="0">
                  <a:solidFill>
                    <a:srgbClr val="000000"/>
                  </a:solidFill>
                </a:rPr>
                <a:t>de </a:t>
              </a:r>
              <a:r>
                <a:rPr lang="pt-BR" sz="1200" b="1" dirty="0" smtClean="0">
                  <a:solidFill>
                    <a:srgbClr val="000000"/>
                  </a:solidFill>
                </a:rPr>
                <a:t>erupção</a:t>
              </a:r>
              <a:endParaRPr lang="pt-BR" sz="1200" b="1" dirty="0">
                <a:solidFill>
                  <a:srgbClr val="000000"/>
                </a:solidFill>
              </a:endParaRPr>
            </a:p>
          </p:txBody>
        </p:sp>
      </p:grpSp>
      <p:grpSp>
        <p:nvGrpSpPr>
          <p:cNvPr id="22" name="Grupo 21"/>
          <p:cNvGrpSpPr/>
          <p:nvPr/>
        </p:nvGrpSpPr>
        <p:grpSpPr>
          <a:xfrm>
            <a:off x="262164" y="3848070"/>
            <a:ext cx="2288784" cy="1319230"/>
            <a:chOff x="262164" y="3848070"/>
            <a:chExt cx="2288784" cy="1319230"/>
          </a:xfrm>
        </p:grpSpPr>
        <p:pic>
          <p:nvPicPr>
            <p:cNvPr id="7" name="Imagem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164" y="3848070"/>
              <a:ext cx="2288784" cy="1319230"/>
            </a:xfrm>
            <a:prstGeom prst="rect">
              <a:avLst/>
            </a:prstGeom>
          </p:spPr>
        </p:pic>
        <p:sp>
          <p:nvSpPr>
            <p:cNvPr id="15" name="CaixaDeTexto 14"/>
            <p:cNvSpPr txBox="1"/>
            <p:nvPr/>
          </p:nvSpPr>
          <p:spPr>
            <a:xfrm>
              <a:off x="1619672" y="3895920"/>
              <a:ext cx="882896" cy="461665"/>
            </a:xfrm>
            <a:prstGeom prst="rect">
              <a:avLst/>
            </a:prstGeom>
            <a:noFill/>
          </p:spPr>
          <p:txBody>
            <a:bodyPr wrap="square" rtlCol="0">
              <a:spAutoFit/>
            </a:bodyPr>
            <a:lstStyle/>
            <a:p>
              <a:pPr algn="ctr"/>
              <a:r>
                <a:rPr lang="pt-BR" sz="1200" b="1" dirty="0" smtClean="0">
                  <a:solidFill>
                    <a:srgbClr val="000000"/>
                  </a:solidFill>
                </a:rPr>
                <a:t>Explosão lateral</a:t>
              </a:r>
              <a:endParaRPr lang="pt-BR" sz="1200" b="1" dirty="0">
                <a:solidFill>
                  <a:srgbClr val="000000"/>
                </a:solidFill>
              </a:endParaRPr>
            </a:p>
          </p:txBody>
        </p:sp>
      </p:grpSp>
      <p:sp>
        <p:nvSpPr>
          <p:cNvPr id="16" name="CaixaDeTexto 15"/>
          <p:cNvSpPr txBox="1"/>
          <p:nvPr/>
        </p:nvSpPr>
        <p:spPr>
          <a:xfrm>
            <a:off x="2705204" y="2447194"/>
            <a:ext cx="6403300" cy="1631216"/>
          </a:xfrm>
          <a:prstGeom prst="rect">
            <a:avLst/>
          </a:prstGeom>
          <a:noFill/>
        </p:spPr>
        <p:txBody>
          <a:bodyPr wrap="square" rtlCol="0">
            <a:spAutoFit/>
          </a:bodyPr>
          <a:lstStyle/>
          <a:p>
            <a:pPr marL="342900" indent="-342900">
              <a:buFont typeface="Wingdings" panose="05000000000000000000" pitchFamily="2" charset="2"/>
              <a:buChar char="Ø"/>
            </a:pPr>
            <a:r>
              <a:rPr lang="pt-BR" sz="2000" dirty="0" smtClean="0">
                <a:solidFill>
                  <a:schemeClr val="bg1"/>
                </a:solidFill>
              </a:rPr>
              <a:t>Uma </a:t>
            </a:r>
            <a:r>
              <a:rPr lang="pt-BR" sz="2000" dirty="0">
                <a:solidFill>
                  <a:schemeClr val="bg1"/>
                </a:solidFill>
              </a:rPr>
              <a:t>protuberância estava crescendo no flanco norte.</a:t>
            </a:r>
          </a:p>
          <a:p>
            <a:pPr marL="342900" indent="-342900">
              <a:buFont typeface="Wingdings" panose="05000000000000000000" pitchFamily="2" charset="2"/>
              <a:buChar char="Ø"/>
            </a:pPr>
            <a:r>
              <a:rPr lang="pt-BR" sz="2000" dirty="0">
                <a:solidFill>
                  <a:schemeClr val="bg1"/>
                </a:solidFill>
              </a:rPr>
              <a:t>Um terremoto ocorre sob o vulcão e desencadeia um enorme deslizamento de terra</a:t>
            </a:r>
            <a:r>
              <a:rPr lang="pt-BR" sz="2000" dirty="0" smtClean="0">
                <a:solidFill>
                  <a:schemeClr val="bg1"/>
                </a:solidFill>
              </a:rPr>
              <a:t>.</a:t>
            </a:r>
          </a:p>
          <a:p>
            <a:pPr marL="342900" indent="-342900">
              <a:buFont typeface="Wingdings" panose="05000000000000000000" pitchFamily="2" charset="2"/>
              <a:buChar char="Ø"/>
            </a:pPr>
            <a:endParaRPr lang="pt-BR" sz="2000" dirty="0">
              <a:solidFill>
                <a:schemeClr val="bg1"/>
              </a:solidFill>
            </a:endParaRPr>
          </a:p>
        </p:txBody>
      </p:sp>
      <p:sp>
        <p:nvSpPr>
          <p:cNvPr id="17" name="CaixaDeTexto 16"/>
          <p:cNvSpPr txBox="1"/>
          <p:nvPr/>
        </p:nvSpPr>
        <p:spPr>
          <a:xfrm>
            <a:off x="2705204" y="1473798"/>
            <a:ext cx="6403300" cy="400110"/>
          </a:xfrm>
          <a:prstGeom prst="rect">
            <a:avLst/>
          </a:prstGeom>
          <a:noFill/>
        </p:spPr>
        <p:txBody>
          <a:bodyPr wrap="square" rtlCol="0">
            <a:spAutoFit/>
          </a:bodyPr>
          <a:lstStyle/>
          <a:p>
            <a:pPr marL="342900" indent="-342900">
              <a:buFont typeface="Wingdings" panose="05000000000000000000" pitchFamily="2" charset="2"/>
              <a:buChar char="Ø"/>
            </a:pPr>
            <a:r>
              <a:rPr lang="pt-BR" sz="2000" dirty="0" smtClean="0">
                <a:solidFill>
                  <a:schemeClr val="bg1"/>
                </a:solidFill>
              </a:rPr>
              <a:t>Magma estava subindo.</a:t>
            </a:r>
            <a:endParaRPr lang="pt-BR" sz="2000" dirty="0">
              <a:solidFill>
                <a:schemeClr val="bg1"/>
              </a:solidFill>
            </a:endParaRPr>
          </a:p>
        </p:txBody>
      </p:sp>
      <p:sp>
        <p:nvSpPr>
          <p:cNvPr id="18" name="CaixaDeTexto 17"/>
          <p:cNvSpPr txBox="1"/>
          <p:nvPr/>
        </p:nvSpPr>
        <p:spPr>
          <a:xfrm>
            <a:off x="2678121" y="523476"/>
            <a:ext cx="6403300" cy="707886"/>
          </a:xfrm>
          <a:prstGeom prst="rect">
            <a:avLst/>
          </a:prstGeom>
          <a:noFill/>
        </p:spPr>
        <p:txBody>
          <a:bodyPr wrap="square" rtlCol="0">
            <a:spAutoFit/>
          </a:bodyPr>
          <a:lstStyle/>
          <a:p>
            <a:endParaRPr lang="pt-BR" sz="2000" dirty="0">
              <a:solidFill>
                <a:schemeClr val="bg1"/>
              </a:solidFill>
            </a:endParaRPr>
          </a:p>
          <a:p>
            <a:pPr algn="ctr"/>
            <a:r>
              <a:rPr lang="pt-BR" sz="2000" b="1" dirty="0">
                <a:solidFill>
                  <a:schemeClr val="bg1"/>
                </a:solidFill>
              </a:rPr>
              <a:t>Abril </a:t>
            </a:r>
            <a:r>
              <a:rPr lang="pt-BR" sz="2000" b="1" dirty="0" smtClean="0">
                <a:solidFill>
                  <a:schemeClr val="bg1"/>
                </a:solidFill>
              </a:rPr>
              <a:t>/ Maio </a:t>
            </a:r>
            <a:r>
              <a:rPr lang="pt-BR" sz="2000" b="1" dirty="0">
                <a:solidFill>
                  <a:schemeClr val="bg1"/>
                </a:solidFill>
              </a:rPr>
              <a:t>de </a:t>
            </a:r>
            <a:r>
              <a:rPr lang="pt-BR" sz="2000" b="1" dirty="0" smtClean="0">
                <a:solidFill>
                  <a:schemeClr val="bg1"/>
                </a:solidFill>
              </a:rPr>
              <a:t>1980</a:t>
            </a:r>
            <a:endParaRPr lang="pt-BR" sz="2000" dirty="0">
              <a:solidFill>
                <a:schemeClr val="bg1"/>
              </a:solidFill>
            </a:endParaRPr>
          </a:p>
        </p:txBody>
      </p:sp>
      <p:sp>
        <p:nvSpPr>
          <p:cNvPr id="19" name="CaixaDeTexto 18"/>
          <p:cNvSpPr txBox="1"/>
          <p:nvPr/>
        </p:nvSpPr>
        <p:spPr>
          <a:xfrm>
            <a:off x="2699792" y="5661248"/>
            <a:ext cx="6403300" cy="707886"/>
          </a:xfrm>
          <a:prstGeom prst="rect">
            <a:avLst/>
          </a:prstGeom>
          <a:noFill/>
        </p:spPr>
        <p:txBody>
          <a:bodyPr wrap="square" rtlCol="0">
            <a:spAutoFit/>
          </a:bodyPr>
          <a:lstStyle/>
          <a:p>
            <a:pPr marL="342900" indent="-342900">
              <a:buFont typeface="Wingdings" panose="05000000000000000000" pitchFamily="2" charset="2"/>
              <a:buChar char="Ø"/>
            </a:pPr>
            <a:r>
              <a:rPr lang="pt-BR" sz="2000" dirty="0" smtClean="0">
                <a:solidFill>
                  <a:schemeClr val="bg1"/>
                </a:solidFill>
              </a:rPr>
              <a:t>Mais </a:t>
            </a:r>
            <a:r>
              <a:rPr lang="pt-BR" sz="2000" dirty="0">
                <a:solidFill>
                  <a:schemeClr val="bg1"/>
                </a:solidFill>
              </a:rPr>
              <a:t>e mais cinzas se elevam na atmosfera. Ele gradualmente sopra ao redor do mundo.</a:t>
            </a:r>
          </a:p>
        </p:txBody>
      </p:sp>
    </p:spTree>
    <p:extLst>
      <p:ext uri="{BB962C8B-B14F-4D97-AF65-F5344CB8AC3E}">
        <p14:creationId xmlns:p14="http://schemas.microsoft.com/office/powerpoint/2010/main" val="67117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9" grpId="0"/>
    </p:bldLst>
  </p:timing>
</p:sld>
</file>

<file path=ppt/theme/theme1.xml><?xml version="1.0" encoding="utf-8"?>
<a:theme xmlns:a="http://schemas.openxmlformats.org/drawingml/2006/main" name="DJ Marble 058B">
  <a:themeElements>
    <a:clrScheme name="">
      <a:dk1>
        <a:srgbClr val="663300"/>
      </a:dk1>
      <a:lt1>
        <a:srgbClr val="FFFFFF"/>
      </a:lt1>
      <a:dk2>
        <a:srgbClr val="3B1D00"/>
      </a:dk2>
      <a:lt2>
        <a:srgbClr val="808080"/>
      </a:lt2>
      <a:accent1>
        <a:srgbClr val="00CC99"/>
      </a:accent1>
      <a:accent2>
        <a:srgbClr val="3333CC"/>
      </a:accent2>
      <a:accent3>
        <a:srgbClr val="FFFFFF"/>
      </a:accent3>
      <a:accent4>
        <a:srgbClr val="562A00"/>
      </a:accent4>
      <a:accent5>
        <a:srgbClr val="AAE2CA"/>
      </a:accent5>
      <a:accent6>
        <a:srgbClr val="2D2DB9"/>
      </a:accent6>
      <a:hlink>
        <a:srgbClr val="CCCCFF"/>
      </a:hlink>
      <a:folHlink>
        <a:srgbClr val="B2B2B2"/>
      </a:folHlink>
    </a:clrScheme>
    <a:fontScheme name="DJ Marble 058B">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J Marble 058B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J Marble 058B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J Marble 058B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J Marble 058B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J Marble 058B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J Marble 058B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J Marble 058B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J Marble 058A">
  <a:themeElements>
    <a:clrScheme name="">
      <a:dk1>
        <a:srgbClr val="663300"/>
      </a:dk1>
      <a:lt1>
        <a:srgbClr val="FFFFFF"/>
      </a:lt1>
      <a:dk2>
        <a:srgbClr val="3B1D00"/>
      </a:dk2>
      <a:lt2>
        <a:srgbClr val="808080"/>
      </a:lt2>
      <a:accent1>
        <a:srgbClr val="00CC99"/>
      </a:accent1>
      <a:accent2>
        <a:srgbClr val="3333CC"/>
      </a:accent2>
      <a:accent3>
        <a:srgbClr val="FFFFFF"/>
      </a:accent3>
      <a:accent4>
        <a:srgbClr val="562A00"/>
      </a:accent4>
      <a:accent5>
        <a:srgbClr val="AAE2CA"/>
      </a:accent5>
      <a:accent6>
        <a:srgbClr val="2D2DB9"/>
      </a:accent6>
      <a:hlink>
        <a:srgbClr val="CCCCFF"/>
      </a:hlink>
      <a:folHlink>
        <a:srgbClr val="B2B2B2"/>
      </a:folHlink>
    </a:clrScheme>
    <a:fontScheme name="DJ Marble 058A">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J Marble 058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J Marble 058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J Marble 058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J Marble 058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J Marble 058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J Marble 058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J Marble 058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61105</TotalTime>
  <Words>3199</Words>
  <Application>Microsoft Office PowerPoint</Application>
  <PresentationFormat>Apresentação na tela (4:3)</PresentationFormat>
  <Paragraphs>602</Paragraphs>
  <Slides>78</Slides>
  <Notes>69</Notes>
  <HiddenSlides>11</HiddenSlides>
  <MMClips>0</MMClips>
  <ScaleCrop>false</ScaleCrop>
  <HeadingPairs>
    <vt:vector size="8" baseType="variant">
      <vt:variant>
        <vt:lpstr>Fontes usadas</vt:lpstr>
      </vt:variant>
      <vt:variant>
        <vt:i4>9</vt:i4>
      </vt:variant>
      <vt:variant>
        <vt:lpstr>Tema</vt:lpstr>
      </vt:variant>
      <vt:variant>
        <vt:i4>5</vt:i4>
      </vt:variant>
      <vt:variant>
        <vt:lpstr>Servidores OLE inseridos</vt:lpstr>
      </vt:variant>
      <vt:variant>
        <vt:i4>3</vt:i4>
      </vt:variant>
      <vt:variant>
        <vt:lpstr>Títulos de slides</vt:lpstr>
      </vt:variant>
      <vt:variant>
        <vt:i4>78</vt:i4>
      </vt:variant>
    </vt:vector>
  </HeadingPairs>
  <TitlesOfParts>
    <vt:vector size="95" baseType="lpstr">
      <vt:lpstr>MS PGothic</vt:lpstr>
      <vt:lpstr>MS PGothic</vt:lpstr>
      <vt:lpstr>Arial</vt:lpstr>
      <vt:lpstr>Arial Black</vt:lpstr>
      <vt:lpstr>Calibri</vt:lpstr>
      <vt:lpstr>Impress BT</vt:lpstr>
      <vt:lpstr>Tahoma</vt:lpstr>
      <vt:lpstr>Times New Roman</vt:lpstr>
      <vt:lpstr>Wingdings</vt:lpstr>
      <vt:lpstr>DJ Marble 058B</vt:lpstr>
      <vt:lpstr>DJ Marble 058A</vt:lpstr>
      <vt:lpstr>2_Default Design</vt:lpstr>
      <vt:lpstr>Default Design</vt:lpstr>
      <vt:lpstr>4_Default Design</vt:lpstr>
      <vt:lpstr>Photo Editor Photo</vt:lpstr>
      <vt:lpstr>Image</vt:lpstr>
      <vt:lpstr>CorelPhotoPaint.Image.8</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Tapete flutuante</vt:lpstr>
      <vt:lpstr>Apresentação do PowerPoint</vt:lpstr>
      <vt:lpstr>Apresentação do PowerPoint</vt:lpstr>
      <vt:lpstr>Apresentação do PowerPoint</vt:lpstr>
      <vt:lpstr>Apresentação do PowerPoint</vt:lpstr>
      <vt:lpstr>Apresentação do PowerPoint</vt:lpstr>
      <vt:lpstr>Yellowstone’s fossil forests are unique…. Many stumps still stand upright in the same sites where they grew millions of years ago.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Formação Rápida de Estratos</vt:lpstr>
      <vt:lpstr>Apresentação do PowerPoint</vt:lpstr>
      <vt:lpstr>Apresentação do PowerPoint</vt:lpstr>
      <vt:lpstr>Apresentação do PowerPoint</vt:lpstr>
      <vt:lpstr>Apresentação do PowerPoint</vt:lpstr>
      <vt:lpstr>Apresentação do PowerPoint</vt:lpstr>
      <vt:lpstr>Quantos anos tem a cúpula de lava?</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Dan</cp:lastModifiedBy>
  <cp:revision>419</cp:revision>
  <dcterms:created xsi:type="dcterms:W3CDTF">2013-07-23T23:08:48Z</dcterms:created>
  <dcterms:modified xsi:type="dcterms:W3CDTF">2018-11-11T16:50:07Z</dcterms:modified>
</cp:coreProperties>
</file>